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2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450" r:id="rId2"/>
    <p:sldId id="504" r:id="rId3"/>
    <p:sldId id="506" r:id="rId4"/>
    <p:sldId id="507" r:id="rId5"/>
    <p:sldId id="492" r:id="rId6"/>
    <p:sldId id="493" r:id="rId7"/>
    <p:sldId id="509" r:id="rId8"/>
    <p:sldId id="511" r:id="rId9"/>
    <p:sldId id="499" r:id="rId10"/>
    <p:sldId id="521" r:id="rId11"/>
    <p:sldId id="500" r:id="rId12"/>
    <p:sldId id="519" r:id="rId13"/>
    <p:sldId id="513" r:id="rId14"/>
    <p:sldId id="525" r:id="rId15"/>
    <p:sldId id="501" r:id="rId16"/>
    <p:sldId id="523" r:id="rId17"/>
    <p:sldId id="515" r:id="rId18"/>
    <p:sldId id="516" r:id="rId19"/>
    <p:sldId id="517" r:id="rId20"/>
    <p:sldId id="308" r:id="rId21"/>
    <p:sldId id="529" r:id="rId22"/>
    <p:sldId id="530" r:id="rId23"/>
    <p:sldId id="531" r:id="rId24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A8EE556D-1F40-F441-93EA-B7794476F21C}">
          <p14:sldIdLst>
            <p14:sldId id="450"/>
            <p14:sldId id="504"/>
            <p14:sldId id="506"/>
            <p14:sldId id="507"/>
            <p14:sldId id="492"/>
            <p14:sldId id="493"/>
            <p14:sldId id="509"/>
            <p14:sldId id="511"/>
            <p14:sldId id="499"/>
            <p14:sldId id="521"/>
            <p14:sldId id="500"/>
            <p14:sldId id="519"/>
            <p14:sldId id="513"/>
            <p14:sldId id="525"/>
            <p14:sldId id="501"/>
            <p14:sldId id="523"/>
            <p14:sldId id="515"/>
            <p14:sldId id="516"/>
            <p14:sldId id="517"/>
            <p14:sldId id="308"/>
            <p14:sldId id="529"/>
            <p14:sldId id="530"/>
            <p14:sldId id="531"/>
          </p14:sldIdLst>
        </p14:section>
        <p14:section name="Sezione senza titolo" id="{EF8A5382-3617-4149-A6EB-BF65B7E6042F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3E74"/>
    <a:srgbClr val="BEBEBE"/>
    <a:srgbClr val="BDBBBD"/>
    <a:srgbClr val="BCBABC"/>
    <a:srgbClr val="BBBBBB"/>
    <a:srgbClr val="BABABA"/>
    <a:srgbClr val="AAAAAA"/>
    <a:srgbClr val="B4B4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6433" autoAdjust="0"/>
  </p:normalViewPr>
  <p:slideViewPr>
    <p:cSldViewPr snapToGrid="0" snapToObjects="1">
      <p:cViewPr varScale="1">
        <p:scale>
          <a:sx n="116" d="100"/>
          <a:sy n="116" d="100"/>
        </p:scale>
        <p:origin x="1500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3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oglio_di_lavoro_di_Microsoft_Excel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783-4C46-9C3A-FD145F87C0E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783-4C46-9C3A-FD145F87C0E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783-4C46-9C3A-FD145F87C0E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783-4C46-9C3A-FD145F87C0E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783-4C46-9C3A-FD145F87C0E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6783-4C46-9C3A-FD145F87C0EB}"/>
              </c:ext>
            </c:extLst>
          </c:dPt>
          <c:dLbls>
            <c:dLbl>
              <c:idx val="0"/>
              <c:layout>
                <c:manualLayout>
                  <c:x val="0.17630224655352256"/>
                  <c:y val="0.1697392025117635"/>
                </c:manualLayout>
              </c:layout>
              <c:tx>
                <c:rich>
                  <a:bodyPr/>
                  <a:lstStyle/>
                  <a:p>
                    <a:fld id="{1A8DEFD4-0A46-4E3B-877C-DEC1BE040CFC}" type="CATEGORYNAME">
                      <a:rPr lang="en-US" sz="1600" b="1" smtClean="0"/>
                      <a:pPr/>
                      <a:t>[NOME CATEGORIA]</a:t>
                    </a:fld>
                    <a:endParaRPr lang="en-US" sz="1600" b="1" dirty="0"/>
                  </a:p>
                  <a:p>
                    <a:r>
                      <a:rPr lang="en-US" sz="1600" dirty="0"/>
                      <a:t>486 Mtep</a:t>
                    </a:r>
                    <a:r>
                      <a:rPr lang="en-US" sz="1600" baseline="0" dirty="0"/>
                      <a:t>
</a:t>
                    </a:r>
                    <a:fld id="{958818FD-B94A-465B-85F0-EFFF7AE300B6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6783-4C46-9C3A-FD145F87C0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32510201670125538"/>
                  <c:y val="-2.1225324399053072E-2"/>
                </c:manualLayout>
              </c:layout>
              <c:tx>
                <c:rich>
                  <a:bodyPr/>
                  <a:lstStyle/>
                  <a:p>
                    <a:fld id="{AA23A6BB-DE6F-46BE-9E80-A79D5511228B}" type="CATEGORYNAME">
                      <a:rPr lang="en-US" sz="1600" b="1" smtClean="0"/>
                      <a:pPr/>
                      <a:t>[NOME CATEGORIA]</a:t>
                    </a:fld>
                    <a:endParaRPr lang="en-US" sz="1600" b="1" dirty="0"/>
                  </a:p>
                  <a:p>
                    <a:r>
                      <a:rPr lang="en-US" sz="1600" dirty="0"/>
                      <a:t>1.928 Mtep</a:t>
                    </a:r>
                    <a:r>
                      <a:rPr lang="en-US" sz="1600" baseline="0" dirty="0"/>
                      <a:t>
</a:t>
                    </a:r>
                    <a:fld id="{20A9480D-CD73-421E-BB5B-4A01CE34B491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6783-4C46-9C3A-FD145F87C0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0.11363818586497786"/>
                  <c:y val="0.2175763585623039"/>
                </c:manualLayout>
              </c:layout>
              <c:tx>
                <c:rich>
                  <a:bodyPr/>
                  <a:lstStyle/>
                  <a:p>
                    <a:fld id="{E8DCD30C-3E51-4D34-A890-63BE14728831}" type="CATEGORYNAME">
                      <a:rPr lang="en-US" sz="1600" b="1" smtClean="0"/>
                      <a:pPr/>
                      <a:t>[NOME CATEGORIA]</a:t>
                    </a:fld>
                    <a:endParaRPr lang="en-US" sz="1600" b="1" dirty="0"/>
                  </a:p>
                  <a:p>
                    <a:r>
                      <a:rPr lang="en-US" sz="1600" dirty="0"/>
                      <a:t>130 Mtep</a:t>
                    </a:r>
                    <a:r>
                      <a:rPr lang="en-US" sz="1600" baseline="0" dirty="0"/>
                      <a:t>
</a:t>
                    </a:r>
                    <a:fld id="{A4BC1AC2-BBF1-45F3-82AD-83EBEEB6AEDB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6783-4C46-9C3A-FD145F87C0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2153025625494022"/>
                  <c:y val="1.599158311476705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FE0834-3EE6-44EE-A78D-BB2356CDE75C}" type="CATEGORYNAME">
                      <a:rPr lang="en-US" sz="1600" b="1"/>
                      <a:pPr>
                        <a:defRPr sz="1200"/>
                      </a:pPr>
                      <a:t>[NOME CATEGORIA]</a:t>
                    </a:fld>
                    <a:r>
                      <a:rPr lang="en-US" sz="1600" dirty="0"/>
                      <a:t> 203 Mtep</a:t>
                    </a:r>
                    <a:r>
                      <a:rPr lang="en-US" sz="1600" baseline="0" dirty="0"/>
                      <a:t>
</a:t>
                    </a:r>
                    <a:fld id="{12C779C2-85D0-4010-A7E6-7931F4EE5653}" type="PERCENTAGE">
                      <a:rPr lang="en-US" sz="1600" baseline="0"/>
                      <a:pPr>
                        <a:defRPr sz="1200"/>
                      </a:pPr>
                      <a:t>[PERCENTUALE]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6783-4C46-9C3A-FD145F87C0EB}"/>
                </c:ext>
                <c:ext xmlns:c15="http://schemas.microsoft.com/office/drawing/2012/chart" uri="{CE6537A1-D6FC-4f65-9D91-7224C49458BB}">
                  <c15:layout>
                    <c:manualLayout>
                      <c:w val="0.1844306649168854"/>
                      <c:h val="0.19583333333333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fld id="{7D814FB0-3BCB-4919-8295-8C98B49D75AB}" type="CATEGORYNAME">
                      <a:rPr lang="en-US" sz="1600" b="1" smtClean="0"/>
                      <a:pPr/>
                      <a:t>[NOME CATEGORIA]</a:t>
                    </a:fld>
                    <a:endParaRPr lang="en-US" sz="1600" b="1" dirty="0"/>
                  </a:p>
                  <a:p>
                    <a:r>
                      <a:rPr lang="en-US" sz="1600" dirty="0"/>
                      <a:t>22 Mtep</a:t>
                    </a:r>
                    <a:r>
                      <a:rPr lang="en-US" sz="1600" baseline="0" dirty="0"/>
                      <a:t>
</a:t>
                    </a:r>
                    <a:fld id="{1A22C494-E487-4337-A778-17587388B56A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6783-4C46-9C3A-FD145F87C0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fld id="{E6D6A12D-9263-4D93-BC73-A662413B535B}" type="CATEGORYNAME">
                      <a:rPr lang="en-US" sz="1600" b="1" smtClean="0"/>
                      <a:pPr/>
                      <a:t>[NOME CATEGORIA]</a:t>
                    </a:fld>
                    <a:endParaRPr lang="en-US" sz="1600" b="0" dirty="0"/>
                  </a:p>
                  <a:p>
                    <a:r>
                      <a:rPr lang="en-US" sz="1600" dirty="0"/>
                      <a:t>36 Mtep</a:t>
                    </a:r>
                    <a:r>
                      <a:rPr lang="en-US" sz="1600" baseline="0" dirty="0"/>
                      <a:t>
</a:t>
                    </a:r>
                    <a:fld id="{6B3E53EB-AB1B-4454-8802-B646FBCADE25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6783-4C46-9C3A-FD145F87C0EB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Foglio2!$A$2:$A$7</c:f>
              <c:strCache>
                <c:ptCount val="6"/>
                <c:pt idx="0">
                  <c:v>Petrolio</c:v>
                </c:pt>
                <c:pt idx="1">
                  <c:v>Carbone</c:v>
                </c:pt>
                <c:pt idx="2">
                  <c:v>Gas Naturale</c:v>
                </c:pt>
                <c:pt idx="3">
                  <c:v>Idroelettrico</c:v>
                </c:pt>
                <c:pt idx="4">
                  <c:v>Nucleare</c:v>
                </c:pt>
                <c:pt idx="5">
                  <c:v>Rinnovabili</c:v>
                </c:pt>
              </c:strCache>
            </c:strRef>
          </c:cat>
          <c:val>
            <c:numRef>
              <c:f>Foglio2!$B$2:$B$7</c:f>
              <c:numCache>
                <c:formatCode>#,##0</c:formatCode>
                <c:ptCount val="6"/>
                <c:pt idx="0">
                  <c:v>486</c:v>
                </c:pt>
                <c:pt idx="1">
                  <c:v>1928</c:v>
                </c:pt>
                <c:pt idx="2">
                  <c:v>130</c:v>
                </c:pt>
                <c:pt idx="3">
                  <c:v>203</c:v>
                </c:pt>
                <c:pt idx="4">
                  <c:v>22</c:v>
                </c:pt>
                <c:pt idx="5">
                  <c:v>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6783-4C46-9C3A-FD145F87C0EB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0F-487F-8FC4-BB3C2D094AB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0F-487F-8FC4-BB3C2D094AB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0F-487F-8FC4-BB3C2D094AB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0F-487F-8FC4-BB3C2D094AB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0F-487F-8FC4-BB3C2D094AB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A0F-487F-8FC4-BB3C2D094ABD}"/>
              </c:ext>
            </c:extLst>
          </c:dPt>
          <c:dLbls>
            <c:dLbl>
              <c:idx val="0"/>
              <c:layout>
                <c:manualLayout>
                  <c:x val="0.1575265612015892"/>
                  <c:y val="-3.0851740296711352E-4"/>
                </c:manualLayout>
              </c:layout>
              <c:tx>
                <c:rich>
                  <a:bodyPr/>
                  <a:lstStyle/>
                  <a:p>
                    <a:fld id="{1A8DEFD4-0A46-4E3B-877C-DEC1BE040CFC}" type="CATEGORYNAME">
                      <a:rPr lang="en-US" sz="1600" b="1" u="none" smtClean="0"/>
                      <a:pPr/>
                      <a:t>[NOME CATEGORIA]</a:t>
                    </a:fld>
                    <a:endParaRPr lang="en-US" sz="1600" b="1" u="none" dirty="0"/>
                  </a:p>
                  <a:p>
                    <a:r>
                      <a:rPr lang="en-US" sz="1600" u="none" dirty="0"/>
                      <a:t>672 Mtep</a:t>
                    </a:r>
                    <a:r>
                      <a:rPr lang="en-US" sz="1600" u="none" baseline="0" dirty="0"/>
                      <a:t>
</a:t>
                    </a:r>
                    <a:fld id="{958818FD-B94A-465B-85F0-EFFF7AE300B6}" type="PERCENTAGE">
                      <a:rPr lang="en-US" sz="1600" u="none" baseline="0"/>
                      <a:pPr/>
                      <a:t>[PERCENTUALE]</a:t>
                    </a:fld>
                    <a:endParaRPr lang="en-US" sz="1600" u="none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0F-487F-8FC4-BB3C2D094A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0.19464968527598228"/>
                  <c:y val="-0.11938944230658829"/>
                </c:manualLayout>
              </c:layout>
              <c:tx>
                <c:rich>
                  <a:bodyPr/>
                  <a:lstStyle/>
                  <a:p>
                    <a:fld id="{AA23A6BB-DE6F-46BE-9E80-A79D5511228B}" type="CATEGORYNAME">
                      <a:rPr lang="en-US" sz="1600" b="1" smtClean="0"/>
                      <a:pPr/>
                      <a:t>[NOME CATEGORIA]</a:t>
                    </a:fld>
                    <a:endParaRPr lang="en-US" sz="1600" b="1" dirty="0"/>
                  </a:p>
                  <a:p>
                    <a:r>
                      <a:rPr lang="en-US" sz="1600" dirty="0"/>
                      <a:t>2.111 Mtep</a:t>
                    </a:r>
                    <a:r>
                      <a:rPr lang="en-US" sz="1600" baseline="0" dirty="0"/>
                      <a:t>
</a:t>
                    </a:r>
                    <a:fld id="{20A9480D-CD73-421E-BB5B-4A01CE34B491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0F-487F-8FC4-BB3C2D094A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0457341186115393E-2"/>
                  <c:y val="0.47119196838047206"/>
                </c:manualLayout>
              </c:layout>
              <c:tx>
                <c:rich>
                  <a:bodyPr/>
                  <a:lstStyle/>
                  <a:p>
                    <a:fld id="{E8DCD30C-3E51-4D34-A890-63BE14728831}" type="CATEGORYNAME">
                      <a:rPr lang="en-US" sz="1600" b="1" smtClean="0"/>
                      <a:pPr/>
                      <a:t>[NOME CATEGORIA]</a:t>
                    </a:fld>
                    <a:endParaRPr lang="en-US" sz="1600" b="1" dirty="0"/>
                  </a:p>
                  <a:p>
                    <a:r>
                      <a:rPr lang="en-US" sz="1600" dirty="0"/>
                      <a:t>323 Mtep</a:t>
                    </a:r>
                    <a:r>
                      <a:rPr lang="en-US" sz="1600" baseline="0" dirty="0"/>
                      <a:t>
</a:t>
                    </a:r>
                    <a:fld id="{A4BC1AC2-BBF1-45F3-82AD-83EBEEB6AEDB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0F-487F-8FC4-BB3C2D094A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9.5171692578201225E-2"/>
                  <c:y val="0.3413505130197411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CFE0834-3EE6-44EE-A78D-BB2356CDE75C}" type="CATEGORYNAME">
                      <a:rPr lang="en-US" sz="1600" b="1"/>
                      <a:pPr>
                        <a:defRPr sz="1200"/>
                      </a:pPr>
                      <a:t>[NOME CATEGORIA]</a:t>
                    </a:fld>
                    <a:r>
                      <a:rPr lang="en-US" sz="1600" dirty="0"/>
                      <a:t> 292 Mtep</a:t>
                    </a:r>
                    <a:r>
                      <a:rPr lang="en-US" sz="1600" baseline="0" dirty="0"/>
                      <a:t>
</a:t>
                    </a:r>
                    <a:fld id="{12C779C2-85D0-4010-A7E6-7931F4EE5653}" type="PERCENTAGE">
                      <a:rPr lang="en-US" sz="1600" baseline="0"/>
                      <a:pPr>
                        <a:defRPr sz="1200"/>
                      </a:pPr>
                      <a:t>[PERCENTUALE]</a:t>
                    </a:fld>
                    <a:endParaRPr lang="en-US" sz="16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A0F-487F-8FC4-BB3C2D094ABD}"/>
                </c:ext>
                <c:ext xmlns:c15="http://schemas.microsoft.com/office/drawing/2012/chart" uri="{CE6537A1-D6FC-4f65-9D91-7224C49458BB}">
                  <c15:layout>
                    <c:manualLayout>
                      <c:w val="0.1844306649168854"/>
                      <c:h val="0.195833333333333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0.18840048571843668"/>
                  <c:y val="0.16541506765690236"/>
                </c:manualLayout>
              </c:layout>
              <c:tx>
                <c:rich>
                  <a:bodyPr/>
                  <a:lstStyle/>
                  <a:p>
                    <a:fld id="{7D814FB0-3BCB-4919-8295-8C98B49D75AB}" type="CATEGORYNAME">
                      <a:rPr lang="en-US" sz="1600" b="1" smtClean="0"/>
                      <a:pPr/>
                      <a:t>[NOME CATEGORIA]</a:t>
                    </a:fld>
                    <a:endParaRPr lang="en-US" sz="1600" b="1" dirty="0"/>
                  </a:p>
                  <a:p>
                    <a:r>
                      <a:rPr lang="en-US" sz="1600" dirty="0"/>
                      <a:t>90 Mtep</a:t>
                    </a:r>
                    <a:r>
                      <a:rPr lang="en-US" sz="1600" baseline="0" dirty="0"/>
                      <a:t>
</a:t>
                    </a:r>
                    <a:fld id="{1A22C494-E487-4337-A778-17587388B56A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A0F-487F-8FC4-BB3C2D094A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1981517213703655"/>
                  <c:y val="0"/>
                </c:manualLayout>
              </c:layout>
              <c:tx>
                <c:rich>
                  <a:bodyPr/>
                  <a:lstStyle/>
                  <a:p>
                    <a:fld id="{E6D6A12D-9263-4D93-BC73-A662413B535B}" type="CATEGORYNAME">
                      <a:rPr lang="en-US" sz="1600" b="1" smtClean="0"/>
                      <a:pPr/>
                      <a:t>[NOME CATEGORIA]</a:t>
                    </a:fld>
                    <a:endParaRPr lang="en-US" sz="1600" b="0" dirty="0"/>
                  </a:p>
                  <a:p>
                    <a:r>
                      <a:rPr lang="en-US" sz="1600" dirty="0"/>
                      <a:t>318 Mtep</a:t>
                    </a:r>
                    <a:r>
                      <a:rPr lang="en-US" sz="1600" baseline="0" dirty="0"/>
                      <a:t>
</a:t>
                    </a:r>
                    <a:fld id="{6B3E53EB-AB1B-4454-8802-B646FBCADE25}" type="PERCENTAGE">
                      <a:rPr lang="en-US" sz="1600" baseline="0"/>
                      <a:pPr/>
                      <a:t>[PERCENTUALE]</a:t>
                    </a:fld>
                    <a:endParaRPr lang="en-US" sz="1600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A0F-487F-8FC4-BB3C2D094ABD}"/>
                </c:ex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bestFit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Foglio2!$A$2:$A$7</c:f>
              <c:strCache>
                <c:ptCount val="6"/>
                <c:pt idx="0">
                  <c:v>Petrolio</c:v>
                </c:pt>
                <c:pt idx="1">
                  <c:v>Carbone</c:v>
                </c:pt>
                <c:pt idx="2">
                  <c:v>Gas Naturale</c:v>
                </c:pt>
                <c:pt idx="3">
                  <c:v>Idroelettrico</c:v>
                </c:pt>
                <c:pt idx="4">
                  <c:v>Nucleare</c:v>
                </c:pt>
                <c:pt idx="5">
                  <c:v>Rinnovabili</c:v>
                </c:pt>
              </c:strCache>
            </c:strRef>
          </c:cat>
          <c:val>
            <c:numRef>
              <c:f>Foglio2!$B$2:$B$7</c:f>
              <c:numCache>
                <c:formatCode>#,##0</c:formatCode>
                <c:ptCount val="6"/>
                <c:pt idx="0">
                  <c:v>672</c:v>
                </c:pt>
                <c:pt idx="1">
                  <c:v>2111</c:v>
                </c:pt>
                <c:pt idx="2">
                  <c:v>323</c:v>
                </c:pt>
                <c:pt idx="3">
                  <c:v>292</c:v>
                </c:pt>
                <c:pt idx="4">
                  <c:v>90</c:v>
                </c:pt>
                <c:pt idx="5">
                  <c:v>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A0F-487F-8FC4-BB3C2D094AB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3380952" cy="5866667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1</cdr:x>
      <cdr:y>1</cdr:y>
    </cdr:to>
    <cdr:pic>
      <cdr:nvPicPr>
        <cdr:cNvPr id="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0" y="0"/>
          <a:ext cx="13238095" cy="5628571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3CADE-F97F-BC44-BEB1-41C8B491D0E2}" type="datetime1">
              <a:rPr lang="it-IT" smtClean="0"/>
              <a:t>15/05/2024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83B891-F610-9645-AD0C-898259EFE6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2507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86C4B-ECF3-DA47-8724-C7EC4460BD9C}" type="datetime1">
              <a:rPr lang="it-IT" smtClean="0"/>
              <a:t>15/05/2024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A056BC-8AB1-DF45-B1CC-0FDA01DB884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2598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/>
              <a:t>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187521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1667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163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73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5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14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08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7970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14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3117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19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458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18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6946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21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8003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22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780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23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82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8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735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5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593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6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303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01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877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A056BC-8AB1-DF45-B1CC-0FDA01DB884A}" type="slidenum">
              <a:rPr lang="it-IT" smtClean="0">
                <a:solidFill>
                  <a:prstClr val="black"/>
                </a:solidFill>
              </a:rPr>
              <a:pPr/>
              <a:t>9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946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E6EE8DC-005F-EF49-BB81-2562245FB1F5}" type="datetime1">
              <a:rPr lang="it-IT" smtClean="0"/>
              <a:t>15/05/2024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/>
              <a:t>Prof. Demostenes Floros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BC223D-DF61-FE43-92EB-9B1E3E77FE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10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Prof. Demostenes Floros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xmlns="" id="{9ECB1293-C943-4727-8A8A-3D36E255534A}"/>
              </a:ext>
            </a:extLst>
          </p:cNvPr>
          <p:cNvSpPr txBox="1"/>
          <p:nvPr userDrawn="1"/>
        </p:nvSpPr>
        <p:spPr>
          <a:xfrm>
            <a:off x="220191" y="6477454"/>
            <a:ext cx="474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fld id="{3C9C476A-33FB-4388-A790-E7328C2ED769}" type="slidenum">
              <a:rPr lang="it-IT" sz="1200" b="1" smtClean="0">
                <a:solidFill>
                  <a:srgbClr val="002060"/>
                </a:solidFill>
              </a:rPr>
              <a:pPr algn="l"/>
              <a:t>‹N›</a:t>
            </a:fld>
            <a:endParaRPr lang="it-IT" sz="1200" b="1" dirty="0">
              <a:solidFill>
                <a:srgbClr val="002060"/>
              </a:solidFill>
            </a:endParaRPr>
          </a:p>
        </p:txBody>
      </p:sp>
      <p:pic>
        <p:nvPicPr>
          <p:cNvPr id="8" name="Picture 15">
            <a:extLst>
              <a:ext uri="{FF2B5EF4-FFF2-40B4-BE49-F238E27FC236}">
                <a16:creationId xmlns:a16="http://schemas.microsoft.com/office/drawing/2014/main" xmlns="" id="{BD0C8572-C172-4267-A0FB-9082F936FD5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34" y="6425687"/>
            <a:ext cx="756706" cy="2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34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1" y="1384994"/>
            <a:ext cx="9143999" cy="5760000"/>
          </a:xfrm>
          <a:prstGeom prst="rect">
            <a:avLst/>
          </a:prstGeom>
          <a:solidFill>
            <a:srgbClr val="BEBEBE"/>
          </a:solidFill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solidFill>
                <a:srgbClr val="053E74"/>
              </a:solidFill>
              <a:latin typeface="Times New Roman"/>
              <a:cs typeface="Times New Roman"/>
            </a:endParaRPr>
          </a:p>
          <a:p>
            <a:pPr algn="ctr"/>
            <a:endParaRPr lang="it-IT" sz="2800" b="1" dirty="0">
              <a:solidFill>
                <a:srgbClr val="053E74"/>
              </a:solidFill>
              <a:latin typeface="Times New Roman"/>
              <a:cs typeface="Times New Roman"/>
            </a:endParaRPr>
          </a:p>
          <a:p>
            <a:pPr algn="ctr"/>
            <a:endParaRPr lang="it-IT" sz="2800" b="1" dirty="0">
              <a:solidFill>
                <a:srgbClr val="053E74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Connettore 1 4"/>
          <p:cNvCxnSpPr/>
          <p:nvPr/>
        </p:nvCxnSpPr>
        <p:spPr>
          <a:xfrm>
            <a:off x="247951" y="1297245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-2" y="-316992"/>
            <a:ext cx="9143999" cy="5078313"/>
          </a:xfrm>
          <a:prstGeom prst="rect">
            <a:avLst/>
          </a:prstGeom>
          <a:solidFill>
            <a:srgbClr val="BEBEBE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it-IT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  <a:r>
              <a:rPr lang="it-IT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Il </a:t>
            </a:r>
            <a:r>
              <a:rPr lang="it-IT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Maggio Filosofico </a:t>
            </a:r>
            <a:r>
              <a:rPr lang="it-IT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2024 </a:t>
            </a:r>
            <a:r>
              <a:rPr lang="it-IT" sz="3600" b="1" dirty="0">
                <a:solidFill>
                  <a:schemeClr val="bg1"/>
                </a:solidFill>
                <a:latin typeface="Times New Roman"/>
                <a:cs typeface="Times New Roman"/>
              </a:rPr>
              <a:t>– </a:t>
            </a:r>
            <a:r>
              <a:rPr lang="it-IT" sz="36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Rastignano</a:t>
            </a:r>
            <a:endParaRPr lang="it-IT" sz="36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150000"/>
              </a:lnSpc>
            </a:pPr>
            <a:endParaRPr lang="it-IT" sz="36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>
              <a:lnSpc>
                <a:spcPct val="300000"/>
              </a:lnSpc>
            </a:pPr>
            <a:r>
              <a:rPr lang="it-IT" sz="3600" i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Decarbonizzazione e Transizione Ecologica: la Cina sfida l’Europa</a:t>
            </a:r>
            <a:endParaRPr lang="it-IT" sz="3600" b="1" i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59242" y="3722183"/>
            <a:ext cx="7813523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it-IT" sz="2800" b="1" dirty="0"/>
          </a:p>
        </p:txBody>
      </p:sp>
      <p:sp>
        <p:nvSpPr>
          <p:cNvPr id="3" name="Rettangolo 2"/>
          <p:cNvSpPr/>
          <p:nvPr/>
        </p:nvSpPr>
        <p:spPr>
          <a:xfrm>
            <a:off x="1504060" y="967613"/>
            <a:ext cx="6323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b="1" dirty="0"/>
          </a:p>
        </p:txBody>
      </p:sp>
      <p:cxnSp>
        <p:nvCxnSpPr>
          <p:cNvPr id="13" name="Connettore 1 12"/>
          <p:cNvCxnSpPr/>
          <p:nvPr/>
        </p:nvCxnSpPr>
        <p:spPr>
          <a:xfrm>
            <a:off x="-5" y="842009"/>
            <a:ext cx="914400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5038526" y="6045692"/>
            <a:ext cx="3910827" cy="461665"/>
          </a:xfrm>
          <a:prstGeom prst="rect">
            <a:avLst/>
          </a:prstGeom>
          <a:solidFill>
            <a:srgbClr val="BEBEBE"/>
          </a:solidFill>
        </p:spPr>
        <p:txBody>
          <a:bodyPr wrap="square" rtlCol="0">
            <a:spAutoFit/>
          </a:bodyPr>
          <a:lstStyle/>
          <a:p>
            <a:pPr algn="r"/>
            <a:endParaRPr lang="it-IT" sz="2400" b="1" dirty="0">
              <a:solidFill>
                <a:srgbClr val="053E74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4463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73186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5" y="6149188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1673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Crescita dell’energia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rinnovabile 2023 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–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Mondo e Cina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Fonte: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IEA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879019"/>
            <a:ext cx="86480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/>
              <a:t>N</a:t>
            </a:r>
            <a:r>
              <a:rPr lang="it-IT" sz="2200" dirty="0" smtClean="0"/>
              <a:t>el </a:t>
            </a:r>
            <a:r>
              <a:rPr lang="it-IT" sz="2200" dirty="0"/>
              <a:t>2023, le installazioni di capacità da rinnovabile sono aumentate a livello globale di quasi il 50%, pari a 510 giga watt (GW) , con il solare fotovoltaico che ha rappresentato il 75% di tale </a:t>
            </a:r>
            <a:r>
              <a:rPr lang="it-IT" sz="2200" dirty="0" smtClean="0"/>
              <a:t>incremento;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/>
              <a:t>L</a:t>
            </a:r>
            <a:r>
              <a:rPr lang="it-IT" sz="2200" dirty="0" smtClean="0"/>
              <a:t>a </a:t>
            </a:r>
            <a:r>
              <a:rPr lang="it-IT" sz="2200" dirty="0"/>
              <a:t>capacità di energia </a:t>
            </a:r>
            <a:r>
              <a:rPr lang="it-IT" sz="2200" dirty="0" smtClean="0"/>
              <a:t>solare </a:t>
            </a:r>
            <a:r>
              <a:rPr lang="it-IT" sz="2200" dirty="0"/>
              <a:t>messa in funzione dalla Cina </a:t>
            </a:r>
            <a:r>
              <a:rPr lang="it-IT" sz="2200" dirty="0" smtClean="0"/>
              <a:t>nel </a:t>
            </a:r>
            <a:r>
              <a:rPr lang="it-IT" sz="2200" dirty="0"/>
              <a:t>2023 (216,9 GW) è stata pari a quella messa in funzione </a:t>
            </a:r>
            <a:r>
              <a:rPr lang="it-IT" sz="2200" dirty="0" smtClean="0"/>
              <a:t>dal </a:t>
            </a:r>
            <a:r>
              <a:rPr lang="it-IT" sz="2200" dirty="0"/>
              <a:t>mondo nel </a:t>
            </a:r>
            <a:r>
              <a:rPr lang="it-IT" sz="2200" dirty="0" smtClean="0"/>
              <a:t>2022, nonché </a:t>
            </a:r>
            <a:r>
              <a:rPr lang="it-IT" sz="2200" dirty="0"/>
              <a:t>superiore alla capacita di energia </a:t>
            </a:r>
            <a:r>
              <a:rPr lang="it-IT" sz="2200" dirty="0" smtClean="0"/>
              <a:t>solare </a:t>
            </a:r>
            <a:r>
              <a:rPr lang="it-IT" sz="2200" dirty="0"/>
              <a:t>complessivamente raggiunta dagli Usa al 2023 (175,2 GW</a:t>
            </a:r>
            <a:r>
              <a:rPr lang="it-IT" sz="2200" dirty="0" smtClean="0"/>
              <a:t>);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IEA: </a:t>
            </a:r>
            <a:r>
              <a:rPr lang="it-IT" sz="2200" dirty="0"/>
              <a:t>“accelerazione straordinaria” delle nuove installazioni </a:t>
            </a:r>
            <a:r>
              <a:rPr lang="it-IT" sz="2200" dirty="0" smtClean="0"/>
              <a:t>cinesi;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Nel </a:t>
            </a:r>
            <a:r>
              <a:rPr lang="it-IT" sz="2200" dirty="0"/>
              <a:t>2023, l’incremento della capacità di energia eolica cinese è stato di 75,9 GW (+66% </a:t>
            </a:r>
            <a:r>
              <a:rPr lang="it-IT" sz="2200" dirty="0" smtClean="0"/>
              <a:t>a-su-a);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837722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820097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180668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629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Nuova capacità di energia rinnovabile – Cina </a:t>
            </a:r>
            <a:r>
              <a:rPr lang="it-IT" sz="2400" i="1" dirty="0" smtClean="0">
                <a:solidFill>
                  <a:srgbClr val="053E74"/>
                </a:solidFill>
                <a:cs typeface="Times New Roman"/>
              </a:rPr>
              <a:t>versus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 Mondo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Fonte: IEA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 </a:t>
            </a:r>
            <a:endParaRPr lang="it-IT" sz="2800" dirty="0">
              <a:solidFill>
                <a:srgbClr val="053E74"/>
              </a:solidFill>
              <a:cs typeface="Times New Roman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821579"/>
              </p:ext>
            </p:extLst>
          </p:nvPr>
        </p:nvGraphicFramePr>
        <p:xfrm>
          <a:off x="807307" y="1186249"/>
          <a:ext cx="7784757" cy="463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63337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103666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31571" y="6107344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30621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Nuova capacità di energia rinnovabile – Cina &amp; Mondo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Fonte: IEA </a:t>
            </a:r>
          </a:p>
          <a:p>
            <a:pPr algn="ctr"/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1192059"/>
            <a:ext cx="86480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  <a:buSzPct val="100000"/>
            </a:pPr>
            <a:r>
              <a:rPr lang="it-IT" sz="2200" dirty="0" smtClean="0"/>
              <a:t>Il </a:t>
            </a:r>
            <a:r>
              <a:rPr lang="it-IT" sz="2200" dirty="0"/>
              <a:t>18 gennaio 2024, durante il Forum di Davòs, Fatih Birol, direttore dell’</a:t>
            </a:r>
            <a:r>
              <a:rPr lang="it-IT" sz="2200" i="1" dirty="0"/>
              <a:t>International Energy Agency</a:t>
            </a:r>
            <a:r>
              <a:rPr lang="it-IT" sz="2200" dirty="0"/>
              <a:t>, ha dichiarato che “la Cina non solo ha prodotto molta capacità rinnovabile a livello nazionale, ma ne ha anche abbassato i costi, distribuendo le fonti di energia pulita, rendendo le tecnologie verdi più economiche e accessibili e fornendo il servizio all’intera comunità. La Cina ha reso un doppio servizio alla transizione energetica pulita del mondo</a:t>
            </a:r>
            <a:r>
              <a:rPr lang="it-IT" sz="2200" dirty="0" smtClean="0"/>
              <a:t>”.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930859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5" y="73186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5" y="6291134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1673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Le ragioni del successo nelle rinnovabili in 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Cina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815749"/>
            <a:ext cx="8648095" cy="5414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20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Nel 2023, investimenti </a:t>
            </a:r>
            <a:r>
              <a:rPr lang="it-IT" sz="2200" dirty="0" smtClean="0"/>
              <a:t>in </a:t>
            </a:r>
            <a:r>
              <a:rPr lang="it-IT" sz="2200" dirty="0"/>
              <a:t>solare ed eolico pari </a:t>
            </a:r>
            <a:r>
              <a:rPr lang="it-IT" sz="2200" dirty="0" smtClean="0"/>
              <a:t>a </a:t>
            </a:r>
            <a:r>
              <a:rPr lang="it-IT" sz="2200" dirty="0"/>
              <a:t>140 miliardi di </a:t>
            </a:r>
            <a:r>
              <a:rPr lang="it-IT" sz="2200" dirty="0" smtClean="0"/>
              <a:t>dollari; </a:t>
            </a:r>
            <a:endParaRPr lang="it-IT" sz="2200" dirty="0"/>
          </a:p>
          <a:p>
            <a:pPr marL="457200" lvl="0" indent="-457200" algn="just">
              <a:lnSpc>
                <a:spcPct val="20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La presenza di una filiera </a:t>
            </a:r>
            <a:r>
              <a:rPr lang="it-IT" sz="2200" dirty="0"/>
              <a:t>che va dalle materie prime (materiali di base) alla componentistica, passando per </a:t>
            </a:r>
            <a:r>
              <a:rPr lang="it-IT" sz="2200" dirty="0" smtClean="0"/>
              <a:t>l’innovazione tecnologica</a:t>
            </a:r>
            <a:r>
              <a:rPr lang="it-IT" sz="2200" dirty="0" smtClean="0"/>
              <a:t>;</a:t>
            </a:r>
          </a:p>
          <a:p>
            <a:pPr marL="457200" lvl="0" indent="-457200" algn="just">
              <a:lnSpc>
                <a:spcPct val="20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Nel </a:t>
            </a:r>
            <a:r>
              <a:rPr lang="it-IT" sz="2200" dirty="0"/>
              <a:t>2022, </a:t>
            </a:r>
            <a:r>
              <a:rPr lang="it-IT" sz="2200" dirty="0" smtClean="0"/>
              <a:t>l’industria </a:t>
            </a:r>
            <a:r>
              <a:rPr lang="it-IT" sz="2200" dirty="0"/>
              <a:t>solare cinese ha impiegato 2.760.000 lavoratori, </a:t>
            </a:r>
            <a:r>
              <a:rPr lang="it-IT" sz="2200" dirty="0" smtClean="0"/>
              <a:t>(1.800.000 nel </a:t>
            </a:r>
            <a:r>
              <a:rPr lang="it-IT" sz="2200" dirty="0"/>
              <a:t>manifatturiero e</a:t>
            </a:r>
            <a:r>
              <a:rPr lang="it-IT" sz="2200" dirty="0" smtClean="0"/>
              <a:t> 918.000 circa </a:t>
            </a:r>
            <a:r>
              <a:rPr lang="it-IT" sz="2200" dirty="0"/>
              <a:t>nella </a:t>
            </a:r>
            <a:r>
              <a:rPr lang="it-IT" sz="2200" dirty="0" smtClean="0"/>
              <a:t>costruzione, installazione e manutenzione), l’UE 648.000 e </a:t>
            </a:r>
            <a:r>
              <a:rPr lang="it-IT" sz="2200" dirty="0"/>
              <a:t>gli Stati Uniti 264.000.</a:t>
            </a:r>
            <a:endParaRPr lang="it-IT" sz="2200" dirty="0" smtClean="0"/>
          </a:p>
          <a:p>
            <a:pPr marL="457200" lvl="0" indent="-457200" algn="just">
              <a:lnSpc>
                <a:spcPct val="20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Un </a:t>
            </a:r>
            <a:r>
              <a:rPr lang="it-IT" sz="2200" dirty="0"/>
              <a:t>modulo prodotto in Cina costa </a:t>
            </a:r>
            <a:r>
              <a:rPr lang="it-IT" sz="2200" dirty="0" smtClean="0"/>
              <a:t>rispettivamente il </a:t>
            </a:r>
            <a:r>
              <a:rPr lang="it-IT" sz="2200" dirty="0"/>
              <a:t>50% </a:t>
            </a:r>
            <a:r>
              <a:rPr lang="it-IT" sz="2200" dirty="0" smtClean="0"/>
              <a:t>e 65% in </a:t>
            </a:r>
            <a:r>
              <a:rPr lang="it-IT" sz="2200" dirty="0"/>
              <a:t>meno di uno prodotto in Europa </a:t>
            </a:r>
            <a:r>
              <a:rPr lang="it-IT" sz="2200" dirty="0" smtClean="0"/>
              <a:t>e </a:t>
            </a:r>
            <a:r>
              <a:rPr lang="it-IT" sz="2200" dirty="0"/>
              <a:t>negli Stati </a:t>
            </a:r>
            <a:r>
              <a:rPr lang="it-IT" sz="2200" dirty="0" smtClean="0"/>
              <a:t>Uniti</a:t>
            </a:r>
            <a:r>
              <a:rPr lang="it-IT" sz="2200" dirty="0"/>
              <a:t>.</a:t>
            </a:r>
            <a:endParaRPr lang="it-IT" sz="2200" dirty="0" smtClean="0"/>
          </a:p>
        </p:txBody>
      </p:sp>
    </p:spTree>
    <p:extLst>
      <p:ext uri="{BB962C8B-B14F-4D97-AF65-F5344CB8AC3E}">
        <p14:creationId xmlns:p14="http://schemas.microsoft.com/office/powerpoint/2010/main" val="559240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47952" y="726997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398709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0873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Distribuzione geografica di brevetti su energie rinnovabili a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l 2023</a:t>
            </a:r>
            <a:endParaRPr lang="it-IT" sz="2400" dirty="0">
              <a:solidFill>
                <a:srgbClr val="053E74"/>
              </a:solidFill>
              <a:cs typeface="Times New Roman"/>
            </a:endParaRPr>
          </a:p>
          <a:p>
            <a:pPr algn="ctr"/>
            <a:r>
              <a:rPr lang="it-IT" sz="1600" dirty="0">
                <a:solidFill>
                  <a:srgbClr val="053E74"/>
                </a:solidFill>
                <a:cs typeface="Times New Roman"/>
              </a:rPr>
              <a:t>(Fonte: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Irena, dati cumulati netti o </a:t>
            </a:r>
            <a:r>
              <a:rPr lang="it-IT" sz="1600" i="1" dirty="0" smtClean="0">
                <a:solidFill>
                  <a:srgbClr val="053E74"/>
                </a:solidFill>
                <a:cs typeface="Times New Roman"/>
              </a:rPr>
              <a:t>stock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)</a:t>
            </a:r>
            <a:endParaRPr lang="it-IT" sz="2800" dirty="0">
              <a:solidFill>
                <a:srgbClr val="053E74"/>
              </a:solidFill>
              <a:cs typeface="Times New Roma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51711"/>
            <a:ext cx="9144000" cy="563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1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1187984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386614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52064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L’energia pulita è stata il principale motore della crescita economica cinese nel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2023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Crescita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degli investimenti (sinistra) e del PIL (destra) per settore, trilioni di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yuan. Fonte: </a:t>
            </a:r>
            <a:r>
              <a:rPr lang="it-IT" sz="1600" i="1" dirty="0" smtClean="0">
                <a:solidFill>
                  <a:srgbClr val="053E74"/>
                </a:solidFill>
                <a:cs typeface="Times New Roman"/>
              </a:rPr>
              <a:t>CREA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per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Carbon Brief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0" y="1246688"/>
            <a:ext cx="6477000" cy="5081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99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103666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5" y="6291134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306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Le ragioni del successo nelle rinnovabili in 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Cina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1252361"/>
            <a:ext cx="864809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200000"/>
              </a:lnSpc>
              <a:spcAft>
                <a:spcPts val="0"/>
              </a:spcAft>
              <a:buSzPct val="100000"/>
            </a:pPr>
            <a:r>
              <a:rPr lang="it-IT" sz="2200" dirty="0" smtClean="0"/>
              <a:t>Secondo </a:t>
            </a:r>
            <a:r>
              <a:rPr lang="it-IT" sz="2200" i="1" dirty="0" smtClean="0"/>
              <a:t>CREA</a:t>
            </a:r>
            <a:r>
              <a:rPr lang="it-IT" sz="2200" dirty="0" smtClean="0"/>
              <a:t>, nel </a:t>
            </a:r>
            <a:r>
              <a:rPr lang="it-IT" sz="2200" dirty="0"/>
              <a:t>2023, gli 890 miliardi di dollari (+40% </a:t>
            </a:r>
            <a:r>
              <a:rPr lang="it-IT" sz="2200" dirty="0" smtClean="0"/>
              <a:t>a-su-a) </a:t>
            </a:r>
            <a:r>
              <a:rPr lang="it-IT" sz="2200" dirty="0"/>
              <a:t>di investimenti cinesi in progetti energetici a basse emissioni di carbonio (a partire da energia solare, batterie e veicoli elettrici) hanno contribuito al PIL della Cina per circa 1.600 miliardi di dollari, pari al 40% della crescita del </a:t>
            </a:r>
            <a:r>
              <a:rPr lang="it-IT" sz="2200" dirty="0" smtClean="0"/>
              <a:t>paese. </a:t>
            </a:r>
            <a:r>
              <a:rPr lang="it-IT" sz="2200" dirty="0"/>
              <a:t>Senza questa spinta, </a:t>
            </a:r>
            <a:r>
              <a:rPr lang="it-IT" sz="2200" dirty="0" smtClean="0"/>
              <a:t>l’economia </a:t>
            </a:r>
            <a:r>
              <a:rPr lang="it-IT" sz="2200" dirty="0"/>
              <a:t>cinese sarebbe cresciuta di un più modesto 3% rispetto all’attuale 5,2%, venendo per di più meno all’obiettivo del 5% fissato dal governo di Pechino</a:t>
            </a:r>
            <a:r>
              <a:rPr lang="it-IT" sz="2200" dirty="0" smtClean="0"/>
              <a:t>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8989916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5" y="61653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4" y="6373513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590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Le contraddizioni della decarbonizzazione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cinese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659231"/>
            <a:ext cx="8648095" cy="567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Nel </a:t>
            </a:r>
            <a:r>
              <a:rPr lang="it-IT" sz="2200" dirty="0"/>
              <a:t>decennio </a:t>
            </a:r>
            <a:r>
              <a:rPr lang="it-IT" sz="2200" dirty="0" smtClean="0"/>
              <a:t>2012-22, </a:t>
            </a:r>
            <a:r>
              <a:rPr lang="it-IT" sz="2200" dirty="0"/>
              <a:t>il consumo di carbone è</a:t>
            </a:r>
            <a:r>
              <a:rPr lang="it-IT" sz="2200" dirty="0" smtClean="0"/>
              <a:t> </a:t>
            </a:r>
            <a:r>
              <a:rPr lang="it-IT" sz="2200" dirty="0"/>
              <a:t>calato dal 69% al 55% in termini relativi, </a:t>
            </a:r>
            <a:r>
              <a:rPr lang="it-IT" sz="2200" dirty="0" smtClean="0"/>
              <a:t>ma è aumentato del </a:t>
            </a:r>
            <a:r>
              <a:rPr lang="it-IT" sz="2200" dirty="0"/>
              <a:t>9,5% in termini assoluti, con un ulteriore incremento del 5% nel 2023 (</a:t>
            </a:r>
            <a:r>
              <a:rPr lang="it-IT" sz="2200" dirty="0" smtClean="0"/>
              <a:t>a-su-a), pari a </a:t>
            </a:r>
            <a:r>
              <a:rPr lang="it-IT" sz="2200" dirty="0"/>
              <a:t>47 GW di nuova capacità di </a:t>
            </a:r>
            <a:r>
              <a:rPr lang="it-IT" sz="2200" dirty="0" smtClean="0"/>
              <a:t>generazione, il </a:t>
            </a:r>
            <a:r>
              <a:rPr lang="it-IT" sz="2200" dirty="0"/>
              <a:t>66% dell’incremento totale globale;</a:t>
            </a:r>
            <a:endParaRPr lang="it-IT" sz="2200" dirty="0" smtClean="0"/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Delle 11,9 Gt </a:t>
            </a:r>
            <a:r>
              <a:rPr lang="it-IT" sz="2200" dirty="0"/>
              <a:t>di </a:t>
            </a:r>
            <a:r>
              <a:rPr lang="it-IT" sz="2200" dirty="0" smtClean="0"/>
              <a:t>CO</a:t>
            </a:r>
            <a:r>
              <a:rPr lang="it-IT" sz="2200" baseline="-25000" dirty="0" smtClean="0"/>
              <a:t>2</a:t>
            </a:r>
            <a:r>
              <a:rPr lang="it-IT" sz="2200" dirty="0" smtClean="0"/>
              <a:t> </a:t>
            </a:r>
            <a:r>
              <a:rPr lang="it-IT" sz="2200" dirty="0"/>
              <a:t>emessi </a:t>
            </a:r>
            <a:r>
              <a:rPr lang="it-IT" sz="2200" dirty="0" smtClean="0"/>
              <a:t>nel </a:t>
            </a:r>
            <a:r>
              <a:rPr lang="it-IT" sz="2200" dirty="0"/>
              <a:t>2023, il 71% (</a:t>
            </a:r>
            <a:r>
              <a:rPr lang="it-IT" sz="2200" dirty="0" smtClean="0"/>
              <a:t>8,5 Gt</a:t>
            </a:r>
            <a:r>
              <a:rPr lang="it-IT" sz="2200" dirty="0"/>
              <a:t>) sono dovuti al carbone </a:t>
            </a:r>
            <a:r>
              <a:rPr lang="it-IT" sz="2200" dirty="0" smtClean="0"/>
              <a:t>(</a:t>
            </a:r>
            <a:r>
              <a:rPr lang="it-IT" sz="2200" dirty="0"/>
              <a:t>i</a:t>
            </a:r>
            <a:r>
              <a:rPr lang="it-IT" sz="2200" dirty="0" smtClean="0"/>
              <a:t>l </a:t>
            </a:r>
            <a:r>
              <a:rPr lang="it-IT" sz="2200" dirty="0"/>
              <a:t>55% del totale mondiale di emissioni da uso di carbone</a:t>
            </a:r>
            <a:r>
              <a:rPr lang="it-IT" sz="2200" dirty="0" smtClean="0"/>
              <a:t>);</a:t>
            </a:r>
            <a:endParaRPr lang="it-IT" sz="2200" dirty="0"/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Secondo l’</a:t>
            </a:r>
            <a:r>
              <a:rPr lang="it-IT" sz="2200" i="1" dirty="0" smtClean="0"/>
              <a:t>OIES</a:t>
            </a:r>
            <a:r>
              <a:rPr lang="it-IT" sz="2200" dirty="0" smtClean="0"/>
              <a:t>, </a:t>
            </a:r>
            <a:r>
              <a:rPr lang="it-IT" sz="2200" dirty="0"/>
              <a:t>“nonostante i tassi allarmanti di aggiunta di </a:t>
            </a:r>
            <a:r>
              <a:rPr lang="it-IT" sz="2200" dirty="0" smtClean="0"/>
              <a:t>carbone </a:t>
            </a:r>
            <a:r>
              <a:rPr lang="it-IT" sz="2200" dirty="0"/>
              <a:t>complichino gli obiettivi al 2030 </a:t>
            </a:r>
            <a:r>
              <a:rPr lang="it-IT" sz="2200" dirty="0" smtClean="0"/>
              <a:t>[picco </a:t>
            </a:r>
            <a:r>
              <a:rPr lang="it-IT" sz="2200" dirty="0"/>
              <a:t>delle emissioni] e al 2060 [emissioni nette pari a zero], la decarbonizzazione è tutt’ora in corso”, grazie alla parallela forte crescita delle </a:t>
            </a:r>
            <a:r>
              <a:rPr lang="it-IT" sz="2200" dirty="0" smtClean="0"/>
              <a:t>rinnovabili (GEM e CREA critici);</a:t>
            </a:r>
            <a:endParaRPr lang="it-IT" sz="2200" dirty="0"/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L’IEA prevede il picco dei consumi cinesi di carbone nel 2026.</a:t>
            </a:r>
          </a:p>
        </p:txBody>
      </p:sp>
    </p:spTree>
    <p:extLst>
      <p:ext uri="{BB962C8B-B14F-4D97-AF65-F5344CB8AC3E}">
        <p14:creationId xmlns:p14="http://schemas.microsoft.com/office/powerpoint/2010/main" val="323435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5" y="61653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4" y="6306927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590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Le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sfide future della 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decarbonizzazione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cinese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659231"/>
            <a:ext cx="864809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20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Il paese permane il principale importatore di petrolio e </a:t>
            </a:r>
            <a:r>
              <a:rPr lang="it-IT" sz="2200" dirty="0"/>
              <a:t>gas </a:t>
            </a:r>
            <a:r>
              <a:rPr lang="it-IT" sz="2200" dirty="0" smtClean="0"/>
              <a:t>naturale al mondo esposto </a:t>
            </a:r>
            <a:r>
              <a:rPr lang="it-IT" sz="2200" dirty="0"/>
              <a:t>alla volatilità dei prezzi, all’instabilità dei Paesi produttori, </a:t>
            </a:r>
            <a:r>
              <a:rPr lang="it-IT" sz="2200" dirty="0" smtClean="0"/>
              <a:t>alle </a:t>
            </a:r>
            <a:r>
              <a:rPr lang="it-IT" sz="2200" dirty="0"/>
              <a:t>strozzature nei </a:t>
            </a:r>
            <a:r>
              <a:rPr lang="it-IT" sz="2200" dirty="0" smtClean="0"/>
              <a:t>trasporti </a:t>
            </a:r>
            <a:r>
              <a:rPr lang="it-IT" sz="2200" dirty="0"/>
              <a:t>e alle </a:t>
            </a:r>
            <a:r>
              <a:rPr lang="it-IT" sz="2200" dirty="0" smtClean="0"/>
              <a:t>sanzioni;</a:t>
            </a:r>
          </a:p>
          <a:p>
            <a:pPr marL="457200" lvl="0" indent="-457200" algn="just">
              <a:lnSpc>
                <a:spcPct val="20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Le </a:t>
            </a:r>
            <a:r>
              <a:rPr lang="it-IT" sz="2200" dirty="0"/>
              <a:t>maggiori opportunità di investimento delle aziende cinesi </a:t>
            </a:r>
            <a:r>
              <a:rPr lang="it-IT" sz="2200" dirty="0" smtClean="0"/>
              <a:t>all’estero accresceranno </a:t>
            </a:r>
            <a:r>
              <a:rPr lang="it-IT" sz="2200" dirty="0"/>
              <a:t>il corrispondente rischio </a:t>
            </a:r>
            <a:r>
              <a:rPr lang="it-IT" sz="2200" dirty="0" smtClean="0"/>
              <a:t>politico;</a:t>
            </a:r>
          </a:p>
          <a:p>
            <a:pPr marL="457200" lvl="0" indent="-457200" algn="just">
              <a:lnSpc>
                <a:spcPct val="20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La possibilità di instaurare catene di approvvigionamento verdi all’estero </a:t>
            </a:r>
            <a:r>
              <a:rPr lang="it-IT" sz="2200" dirty="0"/>
              <a:t>potrebbe </a:t>
            </a:r>
            <a:r>
              <a:rPr lang="it-IT" sz="2200" dirty="0" smtClean="0"/>
              <a:t>determinare problemi </a:t>
            </a:r>
            <a:r>
              <a:rPr lang="it-IT" sz="2200" dirty="0"/>
              <a:t>concernenti il trasferimento di tecnologia, nonché i diritti di proprietà </a:t>
            </a:r>
            <a:r>
              <a:rPr lang="it-IT" sz="2200" dirty="0" smtClean="0"/>
              <a:t>intellettuale (D. Trump).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656729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5" y="61653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5" y="6093427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5907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L’UE dinanzi al Dragone: protezionismo o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cooperazione?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766325"/>
            <a:ext cx="86480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Il </a:t>
            </a:r>
            <a:r>
              <a:rPr lang="it-IT" sz="2200" dirty="0"/>
              <a:t>protezionismo volto alla difesa delle quote di mercato dei produttori europei dalla dipendenza delle tecnologie importate dalla </a:t>
            </a:r>
            <a:r>
              <a:rPr lang="it-IT" sz="2200" dirty="0" smtClean="0"/>
              <a:t>Cina, col rischio </a:t>
            </a:r>
            <a:r>
              <a:rPr lang="it-IT" sz="2200" dirty="0"/>
              <a:t>di danneggiare le catene di </a:t>
            </a:r>
            <a:r>
              <a:rPr lang="it-IT" sz="2200" dirty="0" smtClean="0"/>
              <a:t>fornitura, </a:t>
            </a:r>
            <a:r>
              <a:rPr lang="it-IT" sz="2200" dirty="0"/>
              <a:t>determinando </a:t>
            </a:r>
            <a:r>
              <a:rPr lang="it-IT" sz="2200" dirty="0" smtClean="0"/>
              <a:t>un </a:t>
            </a:r>
            <a:r>
              <a:rPr lang="it-IT" sz="2200" dirty="0"/>
              <a:t>aumento dei prezzi </a:t>
            </a:r>
            <a:r>
              <a:rPr lang="it-IT" sz="2200" dirty="0" smtClean="0"/>
              <a:t>delle rinnovabili con </a:t>
            </a:r>
            <a:r>
              <a:rPr lang="it-IT" sz="2200" dirty="0"/>
              <a:t>rallentamento della transizione energetica, se non </a:t>
            </a:r>
            <a:r>
              <a:rPr lang="it-IT" sz="2200" dirty="0" smtClean="0"/>
              <a:t>la </a:t>
            </a:r>
            <a:r>
              <a:rPr lang="it-IT" sz="2200" dirty="0"/>
              <a:t>sua </a:t>
            </a:r>
            <a:r>
              <a:rPr lang="it-IT" sz="2200" dirty="0" smtClean="0"/>
              <a:t>interruzione;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La cooperazione come suggerito in </a:t>
            </a:r>
            <a:r>
              <a:rPr lang="it-IT" sz="2200" dirty="0"/>
              <a:t>una dichiarazione </a:t>
            </a:r>
            <a:r>
              <a:rPr lang="it-IT" sz="2200" dirty="0" smtClean="0"/>
              <a:t>congiunta da </a:t>
            </a:r>
            <a:r>
              <a:rPr lang="it-IT" sz="2200" dirty="0"/>
              <a:t>433 aziende e associazioni europee del settore solare, guidate da </a:t>
            </a:r>
            <a:r>
              <a:rPr lang="it-IT" sz="2200" dirty="0" smtClean="0"/>
              <a:t>Solar Power Europe (l’UE produce il 3% dei pannelli solari);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E’ corretto accusare </a:t>
            </a:r>
            <a:r>
              <a:rPr lang="it-IT" sz="2200" dirty="0"/>
              <a:t>la Cina di neo </a:t>
            </a:r>
            <a:r>
              <a:rPr lang="it-IT" sz="2200" dirty="0" smtClean="0"/>
              <a:t>mercantilismo (UE) e sovraccapacità industriale (Usa, Yellen)?</a:t>
            </a:r>
          </a:p>
        </p:txBody>
      </p:sp>
    </p:spTree>
    <p:extLst>
      <p:ext uri="{BB962C8B-B14F-4D97-AF65-F5344CB8AC3E}">
        <p14:creationId xmlns:p14="http://schemas.microsoft.com/office/powerpoint/2010/main" val="475053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3" y="1181020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3" y="6386809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4119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La distribuzione del valore aggiunto della manifattura a livello globale nel 2022 – I principali 15 Paesi</a:t>
            </a:r>
          </a:p>
          <a:p>
            <a:pPr algn="ctr"/>
            <a:r>
              <a:rPr lang="it-IT" sz="1600" dirty="0">
                <a:solidFill>
                  <a:srgbClr val="053E74"/>
                </a:solidFill>
                <a:cs typeface="Times New Roman"/>
              </a:rPr>
              <a:t>(Quote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percentuali).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Fonte: elaborazioni CER su dati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Banca Mondiale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, dollari a prezzi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correnti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472" y="1260388"/>
            <a:ext cx="8648095" cy="507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501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968123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180668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Rettangolo 1"/>
          <p:cNvSpPr/>
          <p:nvPr/>
        </p:nvSpPr>
        <p:spPr>
          <a:xfrm>
            <a:off x="0" y="263782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latin typeface="Times New Roman"/>
                <a:cs typeface="Times New Roman"/>
              </a:rPr>
              <a:t>IX Seminario Italo-Russo: l’Arte dell’Innovazione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-2" y="0"/>
            <a:ext cx="9143999" cy="1077218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chemeClr val="bg1"/>
                </a:solidFill>
                <a:latin typeface="Times New Roman"/>
                <a:cs typeface="Times New Roman"/>
              </a:rPr>
              <a:t>Decarbonizzazione e Transizione Ecologica: la Cina sfida </a:t>
            </a:r>
            <a:r>
              <a:rPr lang="it-IT" sz="3200" b="1" dirty="0" smtClean="0">
                <a:solidFill>
                  <a:schemeClr val="bg1"/>
                </a:solidFill>
                <a:latin typeface="Times New Roman"/>
                <a:cs typeface="Times New Roman"/>
              </a:rPr>
              <a:t>l’Europa</a:t>
            </a:r>
            <a:endParaRPr lang="it-IT" sz="32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1" y="5473005"/>
            <a:ext cx="9143999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it-IT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algn="ctr"/>
            <a:r>
              <a:rPr lang="it-IT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IX Seminario Italo-Russo: l’Arte dell’Innovazione</a:t>
            </a:r>
          </a:p>
          <a:p>
            <a:pPr algn="ctr"/>
            <a:endParaRPr lang="it-IT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873" y="1077218"/>
            <a:ext cx="5454253" cy="5780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666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52672" y="785604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24954" y="6345619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7002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Il 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paniere energetico 2022 – Mondo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(14.424 Mtep, +1,1% anno su anno) Fonte: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EI Statistical Review of World Energy </a:t>
            </a:r>
            <a:r>
              <a:rPr lang="it-IT" sz="1600" i="1" dirty="0" smtClean="0">
                <a:solidFill>
                  <a:srgbClr val="053E74"/>
                </a:solidFill>
                <a:cs typeface="Times New Roman"/>
              </a:rPr>
              <a:t>2023</a:t>
            </a:r>
            <a:endParaRPr lang="it-IT" sz="2400" dirty="0" smtClean="0">
              <a:solidFill>
                <a:srgbClr val="053E74"/>
              </a:solidFill>
              <a:cs typeface="Times New Roman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2" y="914397"/>
            <a:ext cx="7158681" cy="529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097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52672" y="785604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24954" y="6345619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7002" y="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Il paniere energetico 2022 – UE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(1.389 Mtep, -3,5% anno su anno, dipendenza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dall’estero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pari al 61% dei consumi totali) Fonte: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EI Statistical Review of World Energy </a:t>
            </a:r>
            <a:r>
              <a:rPr lang="it-IT" sz="1600" i="1" dirty="0" smtClean="0">
                <a:solidFill>
                  <a:srgbClr val="053E74"/>
                </a:solidFill>
                <a:cs typeface="Times New Roman"/>
              </a:rPr>
              <a:t>2023</a:t>
            </a:r>
            <a:endParaRPr lang="it-IT" sz="2400" dirty="0" smtClean="0">
              <a:solidFill>
                <a:srgbClr val="053E74"/>
              </a:solidFill>
              <a:cs typeface="Times New Roma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38" y="963826"/>
            <a:ext cx="7957751" cy="528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2618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252672" y="785604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24954" y="6345619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77002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400"/>
            <a:r>
              <a:rPr lang="it-IT" sz="2400" dirty="0">
                <a:solidFill>
                  <a:srgbClr val="053E74"/>
                </a:solidFill>
                <a:cs typeface="Times New Roman"/>
              </a:rPr>
              <a:t>Il paniere energetico 2022 – Italia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(147 Mtep, -3,1% anno su anno, dipendenza dall’estero pari al 79% dei consumi totali) Fonte: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EI Statistical Review of World Energy 2023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)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 </a:t>
            </a:r>
            <a:endParaRPr lang="it-IT" sz="2800" dirty="0">
              <a:solidFill>
                <a:srgbClr val="053E74"/>
              </a:solidFill>
              <a:cs typeface="Times New Roman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546" y="906162"/>
            <a:ext cx="7554098" cy="52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16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97522" y="916107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337710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4259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Le emissioni totali di CO</a:t>
            </a:r>
            <a:r>
              <a:rPr lang="it-IT" sz="2400" baseline="-25000" dirty="0">
                <a:solidFill>
                  <a:srgbClr val="053E74"/>
                </a:solidFill>
                <a:cs typeface="Times New Roman"/>
              </a:rPr>
              <a:t>2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 a livello pro-capite 2022 – Usa, Cina, UE, India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(elaborazioni CER su dati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U.S. Census Bureau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,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Worldometers.info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,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Eurostat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) </a:t>
            </a:r>
          </a:p>
        </p:txBody>
      </p:sp>
      <p:sp>
        <p:nvSpPr>
          <p:cNvPr id="2" name="Rettangolo 1"/>
          <p:cNvSpPr/>
          <p:nvPr/>
        </p:nvSpPr>
        <p:spPr>
          <a:xfrm>
            <a:off x="197522" y="1039677"/>
            <a:ext cx="8648095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it-IT" sz="2200" dirty="0"/>
              <a:t>Nel 2022, le emissioni totali globali di CO</a:t>
            </a:r>
            <a:r>
              <a:rPr lang="it-IT" sz="2200" baseline="-25000" dirty="0"/>
              <a:t>2</a:t>
            </a:r>
            <a:r>
              <a:rPr lang="it-IT" sz="2200" dirty="0"/>
              <a:t> sono aumentate dello 0,8% (a-su-a), per complessivi 39,3 </a:t>
            </a:r>
            <a:r>
              <a:rPr lang="it-IT" sz="2200" dirty="0" smtClean="0"/>
              <a:t>Gt;</a:t>
            </a:r>
          </a:p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it-IT" sz="2200" dirty="0" smtClean="0"/>
              <a:t>Nel </a:t>
            </a:r>
            <a:r>
              <a:rPr lang="it-IT" sz="2200" dirty="0"/>
              <a:t>2022, le emissioni totali cinesi di CO</a:t>
            </a:r>
            <a:r>
              <a:rPr lang="it-IT" sz="2200" baseline="-25000" dirty="0"/>
              <a:t>2</a:t>
            </a:r>
            <a:r>
              <a:rPr lang="it-IT" sz="2200" dirty="0"/>
              <a:t> sono calate dello 0,8%, per complessivi 11,87 Gt, rappresentando il 30,2% (-0,7%, a-su-a) delle emissioni totali globali, a fronte del 13,5% (+0,2%, a-su-a) degli Usa, del 7,2% dell’Unione </a:t>
            </a:r>
            <a:r>
              <a:rPr lang="it-IT" sz="2200" dirty="0" smtClean="0"/>
              <a:t>europea </a:t>
            </a:r>
            <a:r>
              <a:rPr lang="it-IT" sz="2200" dirty="0"/>
              <a:t>e del 7,3% dell’India (+0,1%, a-su-a</a:t>
            </a:r>
            <a:r>
              <a:rPr lang="it-IT" sz="2200" dirty="0" smtClean="0"/>
              <a:t>);</a:t>
            </a:r>
          </a:p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it-IT" sz="2200" dirty="0" smtClean="0"/>
              <a:t>Nel </a:t>
            </a:r>
            <a:r>
              <a:rPr lang="it-IT" sz="2200" dirty="0"/>
              <a:t>2022, a livello pro capite, le emissioni totali di CO</a:t>
            </a:r>
            <a:r>
              <a:rPr lang="it-IT" sz="2200" baseline="-25000" dirty="0"/>
              <a:t>2</a:t>
            </a:r>
            <a:r>
              <a:rPr lang="it-IT" sz="2200" dirty="0"/>
              <a:t> di Usa, UE, Cina e India sono rispettivamente state, 15,9, 6,3, 8,3 e 2 </a:t>
            </a:r>
            <a:r>
              <a:rPr lang="it-IT" sz="2200" dirty="0" smtClean="0"/>
              <a:t>t/abitante</a:t>
            </a:r>
            <a:r>
              <a:rPr lang="it-IT" sz="2200" dirty="0"/>
              <a:t>;</a:t>
            </a:r>
            <a:endParaRPr lang="it-IT" sz="2200" dirty="0" smtClean="0"/>
          </a:p>
          <a:p>
            <a:pPr marL="457200" indent="-457200" algn="just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it-IT" sz="2200" dirty="0" smtClean="0"/>
              <a:t>Nel 2023, si stima che le emissioni globali </a:t>
            </a:r>
            <a:r>
              <a:rPr lang="it-IT" sz="2200" dirty="0"/>
              <a:t>di CO</a:t>
            </a:r>
            <a:r>
              <a:rPr lang="it-IT" sz="2200" baseline="-25000" dirty="0"/>
              <a:t>2</a:t>
            </a:r>
            <a:r>
              <a:rPr lang="it-IT" sz="2200" dirty="0"/>
              <a:t> </a:t>
            </a:r>
            <a:r>
              <a:rPr lang="it-IT" sz="2200" dirty="0" smtClean="0"/>
              <a:t>siano aumentate </a:t>
            </a:r>
            <a:r>
              <a:rPr lang="it-IT" sz="2200" dirty="0"/>
              <a:t>dell’1,1</a:t>
            </a:r>
            <a:r>
              <a:rPr lang="it-IT" sz="2200" dirty="0" smtClean="0"/>
              <a:t>% (Cina +4%, India +8,2</a:t>
            </a:r>
            <a:r>
              <a:rPr lang="it-IT" sz="2200" dirty="0"/>
              <a:t>%, UE </a:t>
            </a:r>
            <a:r>
              <a:rPr lang="it-IT" sz="2200" dirty="0" smtClean="0"/>
              <a:t>-7,4%, Usa </a:t>
            </a:r>
            <a:r>
              <a:rPr lang="it-IT" sz="2200" dirty="0"/>
              <a:t>-3</a:t>
            </a:r>
            <a:r>
              <a:rPr lang="it-IT" sz="2200" dirty="0" smtClean="0"/>
              <a:t>%).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521288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197522" y="916107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180668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9911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Le emissioni totali di CO</a:t>
            </a:r>
            <a:r>
              <a:rPr lang="it-IT" sz="2400" baseline="-25000" dirty="0">
                <a:solidFill>
                  <a:srgbClr val="053E74"/>
                </a:solidFill>
                <a:cs typeface="Times New Roman"/>
              </a:rPr>
              <a:t>2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in base alla distribuzione della ricchezza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(</a:t>
            </a:r>
            <a:r>
              <a:rPr lang="en-GB" sz="1600" i="1" dirty="0" smtClean="0">
                <a:solidFill>
                  <a:srgbClr val="053E74"/>
                </a:solidFill>
                <a:cs typeface="Times New Roman"/>
              </a:rPr>
              <a:t>Oxfam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) 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97522" y="1410378"/>
            <a:ext cx="8648095" cy="4060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SzPct val="100000"/>
            </a:pPr>
            <a:r>
              <a:rPr lang="it-IT" sz="2200" dirty="0" smtClean="0"/>
              <a:t>In </a:t>
            </a:r>
            <a:r>
              <a:rPr lang="it-IT" sz="2200" dirty="0"/>
              <a:t>conformità con quanto dichiarato dalla confederazione internazionale di organizzazioni non profit, </a:t>
            </a:r>
            <a:r>
              <a:rPr lang="it-IT" sz="2200" i="1" dirty="0"/>
              <a:t>Oxfam</a:t>
            </a:r>
            <a:r>
              <a:rPr lang="it-IT" sz="2200" dirty="0"/>
              <a:t>, il 20 novembre scorso, in vista del vertice delle Nazioni Unite sul clima COP </a:t>
            </a:r>
            <a:r>
              <a:rPr lang="it-IT" sz="2200" dirty="0" smtClean="0"/>
              <a:t>28, se </a:t>
            </a:r>
            <a:r>
              <a:rPr lang="it-IT" sz="2200" dirty="0"/>
              <a:t>calcolate in base alla distribuzione della </a:t>
            </a:r>
            <a:r>
              <a:rPr lang="it-IT" sz="2200" dirty="0" smtClean="0"/>
              <a:t>ricchezza, l’1</a:t>
            </a:r>
            <a:r>
              <a:rPr lang="it-IT" sz="2200" dirty="0"/>
              <a:t>% più ricco della popolazione mondiale ha emesso nel 2019 un ammontare di anidride carbonica pari ai cinque miliardi di persone che costituiscono i due terzi più poveri dell’umanità.</a:t>
            </a:r>
          </a:p>
        </p:txBody>
      </p:sp>
    </p:spTree>
    <p:extLst>
      <p:ext uri="{BB962C8B-B14F-4D97-AF65-F5344CB8AC3E}">
        <p14:creationId xmlns:p14="http://schemas.microsoft.com/office/powerpoint/2010/main" val="15384199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1162400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370137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33483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Il paniere energetico 2012 – Cina</a:t>
            </a:r>
          </a:p>
          <a:p>
            <a:pPr algn="ctr"/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(2.805 Mtep, dipendenza dall’estero pari al 13,1% dei consumi totali). Fonte: elaborazioni CER su dati </a:t>
            </a:r>
            <a:r>
              <a:rPr lang="it-IT" sz="1600" i="1" dirty="0" smtClean="0">
                <a:solidFill>
                  <a:srgbClr val="053E74"/>
                </a:solidFill>
                <a:cs typeface="Times New Roman"/>
              </a:rPr>
              <a:t>EI Statistical Review of World Energy 2023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 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 </a:t>
            </a:r>
            <a:endParaRPr lang="it-IT" sz="2800" dirty="0">
              <a:solidFill>
                <a:srgbClr val="053E74"/>
              </a:solidFill>
              <a:cs typeface="Times New Roman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694853"/>
              </p:ext>
            </p:extLst>
          </p:nvPr>
        </p:nvGraphicFramePr>
        <p:xfrm>
          <a:off x="683663" y="1268626"/>
          <a:ext cx="7845039" cy="50333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4436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131891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369615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55880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Il paniere energetico 2022 – Cina</a:t>
            </a:r>
          </a:p>
          <a:p>
            <a:pPr algn="ctr"/>
            <a:r>
              <a:rPr lang="it-IT" sz="1600" dirty="0">
                <a:solidFill>
                  <a:srgbClr val="053E74"/>
                </a:solidFill>
                <a:cs typeface="Times New Roman"/>
              </a:rPr>
              <a:t>(3.806 Mtep, dipendenza dall’estero pari al 13,4% dei consumi totali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)</a:t>
            </a:r>
            <a:r>
              <a:rPr lang="it-IT" sz="2400" dirty="0">
                <a:solidFill>
                  <a:srgbClr val="053E74"/>
                </a:solidFill>
                <a:cs typeface="Times New Roman"/>
              </a:rPr>
              <a:t> </a:t>
            </a:r>
            <a:r>
              <a:rPr lang="it-IT" sz="1600" dirty="0">
                <a:solidFill>
                  <a:srgbClr val="053E74"/>
                </a:solidFill>
                <a:cs typeface="Times New Roman"/>
              </a:rPr>
              <a:t>Fonte: elaborazioni CER su dati </a:t>
            </a:r>
            <a:r>
              <a:rPr lang="it-IT" sz="1600" i="1" dirty="0">
                <a:solidFill>
                  <a:srgbClr val="053E74"/>
                </a:solidFill>
                <a:cs typeface="Times New Roman"/>
              </a:rPr>
              <a:t>EI Statistical Review of World Energy </a:t>
            </a:r>
            <a:r>
              <a:rPr lang="it-IT" sz="1600" i="1" dirty="0" smtClean="0">
                <a:solidFill>
                  <a:srgbClr val="053E74"/>
                </a:solidFill>
                <a:cs typeface="Times New Roman"/>
              </a:rPr>
              <a:t>2023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 </a:t>
            </a:r>
            <a:endParaRPr lang="it-IT" sz="2800" dirty="0">
              <a:solidFill>
                <a:srgbClr val="053E74"/>
              </a:solidFill>
              <a:cs typeface="Times New Roman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210759"/>
              </p:ext>
            </p:extLst>
          </p:nvPr>
        </p:nvGraphicFramePr>
        <p:xfrm>
          <a:off x="807307" y="1381628"/>
          <a:ext cx="7784757" cy="4903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0468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5" y="797771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5" y="6104408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57926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Evoluzione quantitativa del paniere energetico 2012-22 – Cina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314475" y="1254596"/>
            <a:ext cx="853114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200" dirty="0">
                <a:ea typeface="Calibri" panose="020F0502020204030204" pitchFamily="34" charset="0"/>
                <a:cs typeface="Times New Roman" panose="02020603050405020304" pitchFamily="18" charset="0"/>
              </a:rPr>
              <a:t>consumi di energia primaria sono cresciuti del 35,7% (+3,1% medio annuo), sino a rappresentare il 26,4% dei consumi </a:t>
            </a:r>
            <a:r>
              <a:rPr lang="it-I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globali;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2200" dirty="0">
                <a:ea typeface="Calibri" panose="020F0502020204030204" pitchFamily="34" charset="0"/>
                <a:cs typeface="Times New Roman" panose="02020603050405020304" pitchFamily="18" charset="0"/>
              </a:rPr>
              <a:t>consumo di carbone è calato dal 69 al 55% in termini relativi, mentre in termini </a:t>
            </a:r>
            <a:r>
              <a:rPr lang="it-I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assoluti è aumentato </a:t>
            </a:r>
            <a:r>
              <a:rPr lang="it-IT" sz="2200" dirty="0">
                <a:ea typeface="Calibri" panose="020F0502020204030204" pitchFamily="34" charset="0"/>
                <a:cs typeface="Times New Roman" panose="02020603050405020304" pitchFamily="18" charset="0"/>
              </a:rPr>
              <a:t>del 9,5% (+0,9% medio annuo), ampiamente al di sotto dell’incremento del consumo di petrolio </a:t>
            </a:r>
            <a:r>
              <a:rPr lang="it-I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(+42,1%) </a:t>
            </a:r>
            <a:r>
              <a:rPr lang="it-IT" sz="2200" dirty="0">
                <a:ea typeface="Calibri" panose="020F0502020204030204" pitchFamily="34" charset="0"/>
                <a:cs typeface="Times New Roman" panose="02020603050405020304" pitchFamily="18" charset="0"/>
              </a:rPr>
              <a:t>e gas naturale (+</a:t>
            </a:r>
            <a:r>
              <a:rPr lang="it-IT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149%);</a:t>
            </a:r>
            <a:endParaRPr lang="it-IT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>
                <a:ea typeface="Calibri" panose="020F0502020204030204" pitchFamily="34" charset="0"/>
              </a:rPr>
              <a:t>La </a:t>
            </a:r>
            <a:r>
              <a:rPr lang="it-IT" sz="2200" dirty="0">
                <a:ea typeface="Calibri" panose="020F0502020204030204" pitchFamily="34" charset="0"/>
              </a:rPr>
              <a:t>produzione di nucleare, idroelettrico e rinnovabili è accresciuta rispettivamente del </a:t>
            </a:r>
            <a:r>
              <a:rPr lang="it-IT" sz="2200" dirty="0" smtClean="0">
                <a:ea typeface="Calibri" panose="020F0502020204030204" pitchFamily="34" charset="0"/>
              </a:rPr>
              <a:t>304,5%, 43,5% </a:t>
            </a:r>
            <a:r>
              <a:rPr lang="it-IT" sz="2200" dirty="0">
                <a:ea typeface="Calibri" panose="020F0502020204030204" pitchFamily="34" charset="0"/>
              </a:rPr>
              <a:t>e </a:t>
            </a:r>
            <a:r>
              <a:rPr lang="it-IT" sz="2200" dirty="0" smtClean="0">
                <a:ea typeface="Calibri" panose="020F0502020204030204" pitchFamily="34" charset="0"/>
              </a:rPr>
              <a:t>792,1%.</a:t>
            </a:r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347542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1036668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5" y="5953383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30621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solidFill>
                  <a:srgbClr val="053E74"/>
                </a:solidFill>
                <a:cs typeface="Times New Roman"/>
              </a:rPr>
              <a:t>Evoluzione qualitativa del paniere energetico 2012-22 – Cina</a:t>
            </a:r>
            <a:endParaRPr lang="it-IT" sz="1600" dirty="0">
              <a:solidFill>
                <a:srgbClr val="053E74"/>
              </a:solidFill>
              <a:cs typeface="Times New Roman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26398" y="1389767"/>
            <a:ext cx="864809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/>
              <a:t>Tendenziale stabilizzazione del consumo di carbone, la fonte fossile più </a:t>
            </a:r>
            <a:r>
              <a:rPr lang="it-IT" sz="2200" dirty="0" smtClean="0"/>
              <a:t>inquinante ed economica, </a:t>
            </a:r>
            <a:r>
              <a:rPr lang="it-IT" sz="2200" dirty="0"/>
              <a:t>di cui il paese possiede ampie </a:t>
            </a:r>
            <a:r>
              <a:rPr lang="it-IT" sz="2200" dirty="0" smtClean="0"/>
              <a:t>riserve;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Fortissimo </a:t>
            </a:r>
            <a:r>
              <a:rPr lang="it-IT" sz="2200" dirty="0"/>
              <a:t>impulso delle fonti rinnovabile e </a:t>
            </a:r>
            <a:r>
              <a:rPr lang="it-IT" sz="2200" dirty="0" smtClean="0"/>
              <a:t>idroelettrico;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Forte </a:t>
            </a:r>
            <a:r>
              <a:rPr lang="it-IT" sz="2200" dirty="0"/>
              <a:t>crescita del gas naturale e, in misura minore, del nucleare, in attesa che il primo consolidi il ruolo di ponte da un paniere energetico che permane tutt’ora fortemente a trazione fossile verso uno caratterizzato da minori </a:t>
            </a:r>
            <a:r>
              <a:rPr lang="it-IT" sz="2200" dirty="0" smtClean="0"/>
              <a:t>emissioni;</a:t>
            </a:r>
          </a:p>
          <a:p>
            <a:pPr marL="457200" lvl="0" indent="-457200" algn="just">
              <a:lnSpc>
                <a:spcPct val="150000"/>
              </a:lnSpc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it-IT" sz="2200" dirty="0" smtClean="0"/>
              <a:t>Dipendenza </a:t>
            </a:r>
            <a:r>
              <a:rPr lang="it-IT" sz="2200" dirty="0"/>
              <a:t>energetica dall’estero costante.</a:t>
            </a:r>
          </a:p>
        </p:txBody>
      </p:sp>
    </p:spTree>
    <p:extLst>
      <p:ext uri="{BB962C8B-B14F-4D97-AF65-F5344CB8AC3E}">
        <p14:creationId xmlns:p14="http://schemas.microsoft.com/office/powerpoint/2010/main" val="23343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1 4"/>
          <p:cNvCxnSpPr/>
          <p:nvPr/>
        </p:nvCxnSpPr>
        <p:spPr>
          <a:xfrm>
            <a:off x="314476" y="820097"/>
            <a:ext cx="8648095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/>
          <p:cNvCxnSpPr/>
          <p:nvPr/>
        </p:nvCxnSpPr>
        <p:spPr>
          <a:xfrm flipV="1">
            <a:off x="314476" y="6180668"/>
            <a:ext cx="8648095" cy="2419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0" y="162967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Crescita dell’energia rinnovabile – Mondo </a:t>
            </a:r>
            <a:r>
              <a:rPr lang="it-IT" sz="1600" dirty="0" smtClean="0">
                <a:solidFill>
                  <a:srgbClr val="053E74"/>
                </a:solidFill>
                <a:cs typeface="Times New Roman"/>
              </a:rPr>
              <a:t>Fonte: IEA</a:t>
            </a:r>
            <a:r>
              <a:rPr lang="it-IT" sz="2400" dirty="0" smtClean="0">
                <a:solidFill>
                  <a:srgbClr val="053E74"/>
                </a:solidFill>
                <a:cs typeface="Times New Roman"/>
              </a:rPr>
              <a:t> </a:t>
            </a:r>
            <a:endParaRPr lang="it-IT" sz="2800" dirty="0">
              <a:solidFill>
                <a:srgbClr val="053E74"/>
              </a:solidFill>
              <a:cs typeface="Times New Roman"/>
            </a:endParaRPr>
          </a:p>
        </p:txBody>
      </p:sp>
      <p:graphicFrame>
        <p:nvGraphicFramePr>
          <p:cNvPr id="6" name="Gra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011144"/>
              </p:ext>
            </p:extLst>
          </p:nvPr>
        </p:nvGraphicFramePr>
        <p:xfrm>
          <a:off x="807307" y="1186249"/>
          <a:ext cx="7784757" cy="463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39473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36749</TotalTime>
  <Words>1608</Words>
  <Application>Microsoft Office PowerPoint</Application>
  <PresentationFormat>Presentazione su schermo (4:3)</PresentationFormat>
  <Paragraphs>110</Paragraphs>
  <Slides>23</Slides>
  <Notes>23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Handmedia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/>
  <cp:lastModifiedBy>demostenes floros</cp:lastModifiedBy>
  <cp:revision>531</cp:revision>
  <dcterms:created xsi:type="dcterms:W3CDTF">2014-06-30T10:22:44Z</dcterms:created>
  <dcterms:modified xsi:type="dcterms:W3CDTF">2024-05-15T05:54:48Z</dcterms:modified>
</cp:coreProperties>
</file>