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3" r:id="rId2"/>
    <p:sldId id="276" r:id="rId3"/>
    <p:sldId id="285" r:id="rId4"/>
    <p:sldId id="305" r:id="rId5"/>
    <p:sldId id="306" r:id="rId6"/>
    <p:sldId id="307" r:id="rId7"/>
    <p:sldId id="308" r:id="rId8"/>
    <p:sldId id="267" r:id="rId9"/>
    <p:sldId id="309" r:id="rId10"/>
    <p:sldId id="294" r:id="rId11"/>
    <p:sldId id="310" r:id="rId12"/>
    <p:sldId id="311" r:id="rId13"/>
    <p:sldId id="295" r:id="rId14"/>
    <p:sldId id="296" r:id="rId15"/>
    <p:sldId id="297" r:id="rId16"/>
    <p:sldId id="328" r:id="rId17"/>
    <p:sldId id="299" r:id="rId18"/>
    <p:sldId id="327" r:id="rId19"/>
    <p:sldId id="298" r:id="rId20"/>
    <p:sldId id="301" r:id="rId21"/>
    <p:sldId id="302" r:id="rId22"/>
    <p:sldId id="312" r:id="rId23"/>
    <p:sldId id="313" r:id="rId24"/>
    <p:sldId id="303" r:id="rId25"/>
    <p:sldId id="304" r:id="rId26"/>
    <p:sldId id="316" r:id="rId27"/>
    <p:sldId id="317" r:id="rId28"/>
    <p:sldId id="318" r:id="rId29"/>
    <p:sldId id="324" r:id="rId30"/>
    <p:sldId id="323" r:id="rId31"/>
    <p:sldId id="329" r:id="rId32"/>
    <p:sldId id="330" r:id="rId33"/>
    <p:sldId id="338" r:id="rId34"/>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F6C"/>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80" d="100"/>
          <a:sy n="80" d="100"/>
        </p:scale>
        <p:origin x="-870" y="-624"/>
      </p:cViewPr>
      <p:guideLst>
        <p:guide orient="horz" pos="1842"/>
        <p:guide pos="2880"/>
      </p:guideLst>
    </p:cSldViewPr>
  </p:slideViewPr>
  <p:notesTextViewPr>
    <p:cViewPr>
      <p:scale>
        <a:sx n="1" d="1"/>
        <a:sy n="1" d="1"/>
      </p:scale>
      <p:origin x="0" y="0"/>
    </p:cViewPr>
  </p:notesTextViewPr>
  <p:sorterViewPr>
    <p:cViewPr>
      <p:scale>
        <a:sx n="100" d="100"/>
        <a:sy n="100" d="100"/>
      </p:scale>
      <p:origin x="0" y="6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90C7651-E8CA-4E74-853A-EEB8423822AE}" type="datetimeFigureOut">
              <a:rPr lang="it-IT" smtClean="0"/>
              <a:t>27/05/2018</a:t>
            </a:fld>
            <a:endParaRPr lang="it-IT"/>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B9B06C6-C43D-49CC-BE32-21C8B25BFA50}" type="slidenum">
              <a:rPr lang="it-IT" smtClean="0"/>
              <a:t>‹N›</a:t>
            </a:fld>
            <a:endParaRPr lang="it-IT"/>
          </a:p>
        </p:txBody>
      </p:sp>
    </p:spTree>
    <p:extLst>
      <p:ext uri="{BB962C8B-B14F-4D97-AF65-F5344CB8AC3E}">
        <p14:creationId xmlns:p14="http://schemas.microsoft.com/office/powerpoint/2010/main" val="2827688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3F83DA1-0FBC-4B51-AD67-B437B194E184}" type="datetimeFigureOut">
              <a:rPr lang="it-IT" smtClean="0"/>
              <a:t>27/05/2018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C58AACE-7AB7-4A60-9347-F24F75A59056}" type="slidenum">
              <a:rPr lang="it-IT" smtClean="0"/>
              <a:t>‹N›</a:t>
            </a:fld>
            <a:endParaRPr lang="it-IT"/>
          </a:p>
        </p:txBody>
      </p:sp>
    </p:spTree>
    <p:extLst>
      <p:ext uri="{BB962C8B-B14F-4D97-AF65-F5344CB8AC3E}">
        <p14:creationId xmlns:p14="http://schemas.microsoft.com/office/powerpoint/2010/main" val="282468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2FA227-E3C9-4960-ABB1-591AA6F425A5}" type="datetimeFigureOut">
              <a:rPr lang="it-IT" smtClean="0"/>
              <a:t>27/05/2018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421958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2FA227-E3C9-4960-ABB1-591AA6F425A5}" type="datetimeFigureOut">
              <a:rPr lang="it-IT" smtClean="0"/>
              <a:t>27/05/2018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80104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2FA227-E3C9-4960-ABB1-591AA6F425A5}" type="datetimeFigureOut">
              <a:rPr lang="it-IT" smtClean="0"/>
              <a:t>27/05/2018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194611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2FA227-E3C9-4960-ABB1-591AA6F425A5}" type="datetimeFigureOut">
              <a:rPr lang="it-IT" smtClean="0"/>
              <a:t>27/05/2018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7212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92FA227-E3C9-4960-ABB1-591AA6F425A5}" type="datetimeFigureOut">
              <a:rPr lang="it-IT" smtClean="0"/>
              <a:t>27/05/2018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272862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92FA227-E3C9-4960-ABB1-591AA6F425A5}" type="datetimeFigureOut">
              <a:rPr lang="it-IT" smtClean="0"/>
              <a:t>27/05/2018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51406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92FA227-E3C9-4960-ABB1-591AA6F425A5}" type="datetimeFigureOut">
              <a:rPr lang="it-IT" smtClean="0"/>
              <a:t>27/05/2018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206223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2FA227-E3C9-4960-ABB1-591AA6F425A5}" type="datetimeFigureOut">
              <a:rPr lang="it-IT" smtClean="0"/>
              <a:t>27/05/2018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126400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2FA227-E3C9-4960-ABB1-591AA6F425A5}" type="datetimeFigureOut">
              <a:rPr lang="it-IT" smtClean="0"/>
              <a:t>27/05/2018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336243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2FA227-E3C9-4960-ABB1-591AA6F425A5}" type="datetimeFigureOut">
              <a:rPr lang="it-IT" smtClean="0"/>
              <a:t>27/05/2018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380321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2FA227-E3C9-4960-ABB1-591AA6F425A5}" type="datetimeFigureOut">
              <a:rPr lang="it-IT" smtClean="0"/>
              <a:t>27/05/2018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D1B78B-8E6B-4600-9338-D9D57A01E964}" type="slidenum">
              <a:rPr lang="it-IT" smtClean="0"/>
              <a:t>‹N›</a:t>
            </a:fld>
            <a:endParaRPr lang="it-IT"/>
          </a:p>
        </p:txBody>
      </p:sp>
    </p:spTree>
    <p:extLst>
      <p:ext uri="{BB962C8B-B14F-4D97-AF65-F5344CB8AC3E}">
        <p14:creationId xmlns:p14="http://schemas.microsoft.com/office/powerpoint/2010/main" val="259815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FA227-E3C9-4960-ABB1-591AA6F425A5}" type="datetimeFigureOut">
              <a:rPr lang="it-IT" smtClean="0"/>
              <a:t>27/05/2018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B78B-8E6B-4600-9338-D9D57A01E964}" type="slidenum">
              <a:rPr lang="it-IT" smtClean="0"/>
              <a:t>‹N›</a:t>
            </a:fld>
            <a:endParaRPr lang="it-IT"/>
          </a:p>
        </p:txBody>
      </p:sp>
    </p:spTree>
    <p:extLst>
      <p:ext uri="{BB962C8B-B14F-4D97-AF65-F5344CB8AC3E}">
        <p14:creationId xmlns:p14="http://schemas.microsoft.com/office/powerpoint/2010/main" val="210816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sp>
        <p:nvSpPr>
          <p:cNvPr id="7" name="CasellaDiTesto 6"/>
          <p:cNvSpPr txBox="1"/>
          <p:nvPr/>
        </p:nvSpPr>
        <p:spPr>
          <a:xfrm>
            <a:off x="720448" y="1700808"/>
            <a:ext cx="6137552" cy="1126462"/>
          </a:xfrm>
          <a:prstGeom prst="rect">
            <a:avLst/>
          </a:prstGeom>
          <a:noFill/>
        </p:spPr>
        <p:txBody>
          <a:bodyPr wrap="square">
            <a:spAutoFit/>
          </a:bodyPr>
          <a:lstStyle/>
          <a:p>
            <a:pPr defTabSz="457200">
              <a:lnSpc>
                <a:spcPct val="140000"/>
              </a:lnSpc>
              <a:defRPr/>
            </a:pPr>
            <a:r>
              <a:rPr lang="it-IT" sz="4800" b="1" dirty="0" smtClean="0">
                <a:solidFill>
                  <a:srgbClr val="023873"/>
                </a:solidFill>
                <a:uFill>
                  <a:solidFill>
                    <a:srgbClr val="008F39"/>
                  </a:solidFill>
                </a:uFill>
                <a:ea typeface="MS PGothic" pitchFamily="34" charset="-128"/>
                <a:cs typeface="Arial Black"/>
              </a:rPr>
              <a:t>IL MAGGIO FILOSOFICO</a:t>
            </a:r>
            <a:endParaRPr lang="it-IT" sz="4800" b="1" dirty="0">
              <a:solidFill>
                <a:srgbClr val="023873"/>
              </a:solidFill>
              <a:uFill>
                <a:solidFill>
                  <a:srgbClr val="008F39"/>
                </a:solidFill>
              </a:uFill>
              <a:ea typeface="MS PGothic" pitchFamily="34" charset="-128"/>
              <a:cs typeface="Arial Black"/>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9953" y="476672"/>
            <a:ext cx="3561236" cy="720080"/>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6248986"/>
            <a:ext cx="749214" cy="53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837797" y="6332668"/>
            <a:ext cx="2167966" cy="369332"/>
          </a:xfrm>
          <a:prstGeom prst="rect">
            <a:avLst/>
          </a:prstGeom>
          <a:noFill/>
        </p:spPr>
        <p:txBody>
          <a:bodyPr wrap="none" rtlCol="0">
            <a:spAutoFit/>
          </a:bodyPr>
          <a:lstStyle/>
          <a:p>
            <a:r>
              <a:rPr lang="it-IT" b="1" dirty="0" smtClean="0">
                <a:solidFill>
                  <a:srgbClr val="1A3F6C"/>
                </a:solidFill>
              </a:rPr>
              <a:t>Il cuore nel territorio</a:t>
            </a:r>
            <a:endParaRPr lang="it-IT" b="1" dirty="0">
              <a:solidFill>
                <a:srgbClr val="1A3F6C"/>
              </a:solidFill>
            </a:endParaRPr>
          </a:p>
        </p:txBody>
      </p:sp>
      <p:sp>
        <p:nvSpPr>
          <p:cNvPr id="3" name="Rettangolo 2"/>
          <p:cNvSpPr/>
          <p:nvPr/>
        </p:nvSpPr>
        <p:spPr>
          <a:xfrm>
            <a:off x="4572000" y="4509120"/>
            <a:ext cx="4572000" cy="972574"/>
          </a:xfrm>
          <a:prstGeom prst="rect">
            <a:avLst/>
          </a:prstGeom>
        </p:spPr>
        <p:txBody>
          <a:bodyPr>
            <a:spAutoFit/>
          </a:bodyPr>
          <a:lstStyle/>
          <a:p>
            <a:pPr algn="ctr" defTabSz="457200">
              <a:lnSpc>
                <a:spcPct val="110000"/>
              </a:lnSpc>
              <a:defRPr/>
            </a:pPr>
            <a:r>
              <a:rPr lang="it-IT" sz="2800" b="1" dirty="0" smtClean="0">
                <a:solidFill>
                  <a:srgbClr val="023873"/>
                </a:solidFill>
                <a:uFill>
                  <a:solidFill>
                    <a:srgbClr val="008F39"/>
                  </a:solidFill>
                </a:uFill>
                <a:latin typeface="Arial"/>
                <a:ea typeface="MS PGothic" pitchFamily="34" charset="-128"/>
                <a:cs typeface="Arial"/>
              </a:rPr>
              <a:t>Daniele Ravaglia</a:t>
            </a:r>
            <a:endParaRPr lang="it-IT" sz="2800" b="1" dirty="0">
              <a:solidFill>
                <a:srgbClr val="023873"/>
              </a:solidFill>
              <a:uFill>
                <a:solidFill>
                  <a:srgbClr val="008F39"/>
                </a:solidFill>
              </a:uFill>
              <a:latin typeface="Arial"/>
              <a:ea typeface="MS PGothic" pitchFamily="34" charset="-128"/>
              <a:cs typeface="Arial"/>
            </a:endParaRPr>
          </a:p>
          <a:p>
            <a:pPr algn="ctr" defTabSz="457200">
              <a:lnSpc>
                <a:spcPct val="110000"/>
              </a:lnSpc>
              <a:defRPr/>
            </a:pPr>
            <a:r>
              <a:rPr lang="it-IT" sz="2400" dirty="0" smtClean="0">
                <a:solidFill>
                  <a:srgbClr val="023873"/>
                </a:solidFill>
                <a:uFill>
                  <a:solidFill>
                    <a:srgbClr val="008F39"/>
                  </a:solidFill>
                </a:uFill>
                <a:latin typeface="Arial"/>
                <a:ea typeface="MS PGothic" pitchFamily="34" charset="-128"/>
                <a:cs typeface="Arial"/>
              </a:rPr>
              <a:t>DIRETTORE GENERALE</a:t>
            </a:r>
            <a:endParaRPr lang="it-IT" sz="2400" dirty="0">
              <a:solidFill>
                <a:srgbClr val="023873"/>
              </a:solidFill>
              <a:uFill>
                <a:solidFill>
                  <a:srgbClr val="008F39"/>
                </a:solidFill>
              </a:uFill>
              <a:latin typeface="Arial"/>
              <a:ea typeface="MS PGothic" pitchFamily="34" charset="-128"/>
              <a:cs typeface="Arial"/>
            </a:endParaRPr>
          </a:p>
        </p:txBody>
      </p:sp>
      <p:sp>
        <p:nvSpPr>
          <p:cNvPr id="15" name="Rettangolo 14"/>
          <p:cNvSpPr/>
          <p:nvPr/>
        </p:nvSpPr>
        <p:spPr>
          <a:xfrm>
            <a:off x="827584" y="2636912"/>
            <a:ext cx="5820979" cy="190343"/>
          </a:xfrm>
          <a:prstGeom prst="rect">
            <a:avLst/>
          </a:prstGeom>
          <a:solidFill>
            <a:srgbClr val="008F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sp>
        <p:nvSpPr>
          <p:cNvPr id="6" name="CasellaDiTesto 5"/>
          <p:cNvSpPr txBox="1"/>
          <p:nvPr/>
        </p:nvSpPr>
        <p:spPr>
          <a:xfrm>
            <a:off x="1043608" y="5661248"/>
            <a:ext cx="3242362" cy="400110"/>
          </a:xfrm>
          <a:prstGeom prst="rect">
            <a:avLst/>
          </a:prstGeom>
          <a:noFill/>
        </p:spPr>
        <p:txBody>
          <a:bodyPr wrap="none" rtlCol="0">
            <a:spAutoFit/>
          </a:bodyPr>
          <a:lstStyle/>
          <a:p>
            <a:r>
              <a:rPr lang="it-IT" sz="2000" dirty="0" smtClean="0"/>
              <a:t>BOLOGNA, 24 MAGGIO 2018</a:t>
            </a:r>
            <a:endParaRPr lang="it-IT" sz="2000" dirty="0"/>
          </a:p>
        </p:txBody>
      </p:sp>
      <p:sp>
        <p:nvSpPr>
          <p:cNvPr id="8" name="CasellaDiTesto 7"/>
          <p:cNvSpPr txBox="1"/>
          <p:nvPr/>
        </p:nvSpPr>
        <p:spPr>
          <a:xfrm>
            <a:off x="859119" y="2961818"/>
            <a:ext cx="4146328" cy="1200329"/>
          </a:xfrm>
          <a:prstGeom prst="rect">
            <a:avLst/>
          </a:prstGeom>
          <a:noFill/>
        </p:spPr>
        <p:txBody>
          <a:bodyPr wrap="none" rtlCol="0">
            <a:spAutoFit/>
          </a:bodyPr>
          <a:lstStyle/>
          <a:p>
            <a:r>
              <a:rPr lang="it-IT" sz="3600" b="1" dirty="0" smtClean="0">
                <a:solidFill>
                  <a:srgbClr val="1A3F6C"/>
                </a:solidFill>
              </a:rPr>
              <a:t>1998: EURO/NEURO </a:t>
            </a:r>
            <a:br>
              <a:rPr lang="it-IT" sz="3600" b="1" dirty="0" smtClean="0">
                <a:solidFill>
                  <a:srgbClr val="1A3F6C"/>
                </a:solidFill>
              </a:rPr>
            </a:br>
            <a:r>
              <a:rPr lang="it-IT" sz="3600" b="1" dirty="0" smtClean="0">
                <a:solidFill>
                  <a:srgbClr val="1A3F6C"/>
                </a:solidFill>
              </a:rPr>
              <a:t>(la moneta d’Italia)</a:t>
            </a:r>
            <a:endParaRPr lang="it-IT" sz="3600" b="1" dirty="0">
              <a:solidFill>
                <a:srgbClr val="1A3F6C"/>
              </a:solidFill>
            </a:endParaRPr>
          </a:p>
        </p:txBody>
      </p:sp>
    </p:spTree>
    <p:extLst>
      <p:ext uri="{BB962C8B-B14F-4D97-AF65-F5344CB8AC3E}">
        <p14:creationId xmlns:p14="http://schemas.microsoft.com/office/powerpoint/2010/main" val="269194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51520" y="1124744"/>
            <a:ext cx="8424936" cy="369332"/>
          </a:xfrm>
          <a:prstGeom prst="rect">
            <a:avLst/>
          </a:prstGeom>
          <a:noFill/>
        </p:spPr>
        <p:txBody>
          <a:bodyPr wrap="square" rtlCol="0">
            <a:spAutoFit/>
          </a:bodyPr>
          <a:lstStyle/>
          <a:p>
            <a:endParaRPr lang="it-IT" dirty="0"/>
          </a:p>
        </p:txBody>
      </p:sp>
      <p:sp>
        <p:nvSpPr>
          <p:cNvPr id="6" name="Rettangolo 5"/>
          <p:cNvSpPr/>
          <p:nvPr/>
        </p:nvSpPr>
        <p:spPr>
          <a:xfrm>
            <a:off x="395536" y="1052736"/>
            <a:ext cx="8496944" cy="4524315"/>
          </a:xfrm>
          <a:prstGeom prst="rect">
            <a:avLst/>
          </a:prstGeom>
        </p:spPr>
        <p:txBody>
          <a:bodyPr wrap="square">
            <a:spAutoFit/>
          </a:bodyPr>
          <a:lstStyle/>
          <a:p>
            <a:pPr lvl="0"/>
            <a:r>
              <a:rPr lang="it-IT" dirty="0"/>
              <a:t>S</a:t>
            </a:r>
            <a:r>
              <a:rPr lang="it-IT" dirty="0" smtClean="0"/>
              <a:t>pecie </a:t>
            </a:r>
            <a:r>
              <a:rPr lang="it-IT" dirty="0"/>
              <a:t>nelle fasi di turbolenza, si è compreso più che mai che UNA MONETA COMUNE richiede anche una </a:t>
            </a:r>
            <a:r>
              <a:rPr lang="it-IT" b="1" dirty="0"/>
              <a:t>POLITICA ECONOMICA COMUNE</a:t>
            </a:r>
            <a:r>
              <a:rPr lang="it-IT" dirty="0"/>
              <a:t> (anche fiscale, non solo monetaria), come accade per le altre più importanti monete.</a:t>
            </a:r>
          </a:p>
          <a:p>
            <a:endParaRPr lang="it-IT" dirty="0" smtClean="0"/>
          </a:p>
          <a:p>
            <a:endParaRPr lang="it-IT" dirty="0"/>
          </a:p>
          <a:p>
            <a:r>
              <a:rPr lang="it-IT" sz="2000" dirty="0" smtClean="0"/>
              <a:t>La </a:t>
            </a:r>
            <a:r>
              <a:rPr lang="it-IT" sz="2000" dirty="0"/>
              <a:t>nuova regolamentazione bancaria europea si compone di</a:t>
            </a:r>
            <a:r>
              <a:rPr lang="it-IT" dirty="0"/>
              <a:t>:</a:t>
            </a:r>
          </a:p>
          <a:p>
            <a:r>
              <a:rPr lang="it-IT" dirty="0"/>
              <a:t> </a:t>
            </a:r>
          </a:p>
          <a:p>
            <a:pPr marL="342900" lvl="0" indent="-342900">
              <a:buFont typeface="+mj-lt"/>
              <a:buAutoNum type="arabicPeriod"/>
            </a:pPr>
            <a:r>
              <a:rPr lang="it-IT" dirty="0"/>
              <a:t>La vigilanza unica europea (la BCE vigila le 130 maggiori banche delle 6.000 dell’eurozona)</a:t>
            </a:r>
          </a:p>
          <a:p>
            <a:pPr marL="342900" lvl="0" indent="-342900">
              <a:buFont typeface="+mj-lt"/>
              <a:buAutoNum type="arabicPeriod"/>
            </a:pPr>
            <a:endParaRPr lang="it-IT" dirty="0" smtClean="0"/>
          </a:p>
          <a:p>
            <a:pPr marL="342900" lvl="0" indent="-342900">
              <a:buFont typeface="+mj-lt"/>
              <a:buAutoNum type="arabicPeriod"/>
            </a:pPr>
            <a:r>
              <a:rPr lang="it-IT" dirty="0" smtClean="0"/>
              <a:t>Il </a:t>
            </a:r>
            <a:r>
              <a:rPr lang="it-IT" dirty="0"/>
              <a:t>meccanismo unico di risoluzione bancaria (incluso il </a:t>
            </a:r>
            <a:r>
              <a:rPr lang="it-IT" dirty="0" err="1"/>
              <a:t>bail</a:t>
            </a:r>
            <a:r>
              <a:rPr lang="it-IT" dirty="0"/>
              <a:t>-in)</a:t>
            </a:r>
          </a:p>
          <a:p>
            <a:pPr marL="342900" lvl="0" indent="-342900">
              <a:buFont typeface="+mj-lt"/>
              <a:buAutoNum type="arabicPeriod"/>
            </a:pPr>
            <a:endParaRPr lang="it-IT" dirty="0" smtClean="0"/>
          </a:p>
          <a:p>
            <a:pPr marL="342900" lvl="0" indent="-342900">
              <a:buFont typeface="+mj-lt"/>
              <a:buAutoNum type="arabicPeriod"/>
            </a:pPr>
            <a:r>
              <a:rPr lang="it-IT" dirty="0" smtClean="0"/>
              <a:t>Lo </a:t>
            </a:r>
            <a:r>
              <a:rPr lang="it-IT" dirty="0"/>
              <a:t>schema unico di garanzia sui depositi (in corso di attuazione)</a:t>
            </a:r>
          </a:p>
          <a:p>
            <a:pPr marL="342900" indent="-342900">
              <a:buFont typeface="+mj-lt"/>
              <a:buAutoNum type="arabicPeriod"/>
            </a:pPr>
            <a:endParaRPr lang="it-IT" dirty="0" smtClean="0"/>
          </a:p>
          <a:p>
            <a:pPr marL="342900" indent="-342900">
              <a:buFont typeface="+mj-lt"/>
              <a:buAutoNum type="arabicPeriod"/>
            </a:pPr>
            <a:endParaRPr lang="it-IT" dirty="0"/>
          </a:p>
          <a:p>
            <a:r>
              <a:rPr lang="it-IT" dirty="0"/>
              <a:t> </a:t>
            </a:r>
          </a:p>
        </p:txBody>
      </p:sp>
      <p:sp>
        <p:nvSpPr>
          <p:cNvPr id="3" name="Freccia a destra 2"/>
          <p:cNvSpPr/>
          <p:nvPr/>
        </p:nvSpPr>
        <p:spPr>
          <a:xfrm>
            <a:off x="0" y="2492896"/>
            <a:ext cx="3235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10488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95536" y="1269915"/>
            <a:ext cx="7992888" cy="3939540"/>
          </a:xfrm>
          <a:prstGeom prst="rect">
            <a:avLst/>
          </a:prstGeom>
          <a:noFill/>
        </p:spPr>
        <p:txBody>
          <a:bodyPr wrap="square" rtlCol="0">
            <a:spAutoFit/>
          </a:bodyPr>
          <a:lstStyle/>
          <a:p>
            <a:endParaRPr lang="it-IT" dirty="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Il </a:t>
            </a:r>
            <a:r>
              <a:rPr lang="it-IT" dirty="0">
                <a:latin typeface="Arial" panose="020B0604020202020204" pitchFamily="34" charset="0"/>
                <a:cs typeface="Arial" panose="020B0604020202020204" pitchFamily="34" charset="0"/>
              </a:rPr>
              <a:t>Comitato di Basilea (dal 1988) ha riformato le regole bancarie europee. </a:t>
            </a:r>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Con </a:t>
            </a:r>
            <a:r>
              <a:rPr lang="it-IT" dirty="0">
                <a:latin typeface="Arial" panose="020B0604020202020204" pitchFamily="34" charset="0"/>
                <a:cs typeface="Arial" panose="020B0604020202020204" pitchFamily="34" charset="0"/>
              </a:rPr>
              <a:t>Basilea 3 e la sua evoluzione, la complessità e i costi delle procedure di adempimento penalizzano le banche di minori dimensioni.</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Banche tutte uguali </a:t>
            </a:r>
            <a:r>
              <a:rPr lang="it-IT" sz="1600" i="1" dirty="0">
                <a:latin typeface="Arial" panose="020B0604020202020204" pitchFamily="34" charset="0"/>
                <a:cs typeface="Arial" panose="020B0604020202020204" pitchFamily="34" charset="0"/>
              </a:rPr>
              <a:t>(commerciali, cooperative, grandi, piccole)</a:t>
            </a:r>
          </a:p>
          <a:p>
            <a:pPr marL="285750"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Si punta soltanto a Banche grandi o grandissime </a:t>
            </a:r>
            <a:r>
              <a:rPr lang="it-IT" sz="1600" i="1" dirty="0">
                <a:latin typeface="Arial" panose="020B0604020202020204" pitchFamily="34" charset="0"/>
                <a:cs typeface="Arial" panose="020B0604020202020204" pitchFamily="34" charset="0"/>
              </a:rPr>
              <a:t>(ma grande è bello?)</a:t>
            </a:r>
            <a:endParaRPr lang="it-IT"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Le PMI da chi verranno sostenute  ? </a:t>
            </a:r>
            <a:r>
              <a:rPr lang="it-IT" sz="1600" i="1" dirty="0">
                <a:latin typeface="Arial" panose="020B0604020202020204" pitchFamily="34" charset="0"/>
                <a:cs typeface="Arial" panose="020B0604020202020204" pitchFamily="34" charset="0"/>
              </a:rPr>
              <a:t>(rappresentano circa l’80% delle imprese e generano quasi il 70% dei posti di lavoro)</a:t>
            </a:r>
            <a:endParaRPr lang="it-IT"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L’interesse della finanza internazionale è chiarissimo: massimizzazione dei </a:t>
            </a:r>
            <a:r>
              <a:rPr lang="it-IT" dirty="0" smtClean="0">
                <a:latin typeface="Arial" panose="020B0604020202020204" pitchFamily="34" charset="0"/>
                <a:cs typeface="Arial" panose="020B0604020202020204" pitchFamily="34" charset="0"/>
              </a:rPr>
              <a:t>profitti!  </a:t>
            </a:r>
            <a:r>
              <a:rPr lang="it-IT" dirty="0">
                <a:latin typeface="Arial" panose="020B0604020202020204" pitchFamily="34" charset="0"/>
                <a:cs typeface="Arial" panose="020B0604020202020204" pitchFamily="34" charset="0"/>
              </a:rPr>
              <a:t>Certo non sviluppo locale.</a:t>
            </a:r>
          </a:p>
        </p:txBody>
      </p:sp>
      <p:sp>
        <p:nvSpPr>
          <p:cNvPr id="9" name="Rettangolo 8"/>
          <p:cNvSpPr/>
          <p:nvPr/>
        </p:nvSpPr>
        <p:spPr>
          <a:xfrm>
            <a:off x="611560" y="478412"/>
            <a:ext cx="7312964" cy="646331"/>
          </a:xfrm>
          <a:prstGeom prst="rect">
            <a:avLst/>
          </a:prstGeom>
        </p:spPr>
        <p:txBody>
          <a:bodyPr wrap="none">
            <a:spAutoFit/>
          </a:bodyPr>
          <a:lstStyle/>
          <a:p>
            <a:r>
              <a:rPr lang="it-IT" altLang="it-IT" sz="3600" dirty="0" smtClean="0">
                <a:solidFill>
                  <a:srgbClr val="4F81BD">
                    <a:lumMod val="75000"/>
                  </a:srgbClr>
                </a:solidFill>
                <a:latin typeface="Calibri" panose="020F0502020204030204" pitchFamily="34" charset="0"/>
                <a:cs typeface="Times New Roman" pitchFamily="18" charset="0"/>
              </a:rPr>
              <a:t>Qual è l’impatto sul sistema bancario?</a:t>
            </a:r>
            <a:endParaRPr lang="it-IT" dirty="0"/>
          </a:p>
        </p:txBody>
      </p:sp>
    </p:spTree>
    <p:extLst>
      <p:ext uri="{BB962C8B-B14F-4D97-AF65-F5344CB8AC3E}">
        <p14:creationId xmlns:p14="http://schemas.microsoft.com/office/powerpoint/2010/main" val="93350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95536" y="1269915"/>
            <a:ext cx="8424936" cy="4616648"/>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A </a:t>
            </a:r>
            <a:r>
              <a:rPr lang="it-IT" sz="2400" dirty="0">
                <a:latin typeface="Arial" panose="020B0604020202020204" pitchFamily="34" charset="0"/>
                <a:cs typeface="Arial" panose="020B0604020202020204" pitchFamily="34" charset="0"/>
              </a:rPr>
              <a:t>chi fa comodo questo stato di </a:t>
            </a:r>
            <a:r>
              <a:rPr lang="it-IT" sz="2400" dirty="0" smtClean="0">
                <a:latin typeface="Arial" panose="020B0604020202020204" pitchFamily="34" charset="0"/>
                <a:cs typeface="Arial" panose="020B0604020202020204" pitchFamily="34" charset="0"/>
              </a:rPr>
              <a:t>cose?</a:t>
            </a:r>
            <a:endParaRPr lang="it-IT" sz="2400" dirty="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La Germania consolida la sua posizione di preminenza sul mercato (borsa commerciale fortemente in attivo</a:t>
            </a:r>
            <a:r>
              <a:rPr lang="it-IT" dirty="0" smtClean="0">
                <a:latin typeface="Arial" panose="020B0604020202020204" pitchFamily="34" charset="0"/>
                <a:cs typeface="Arial" panose="020B0604020202020204" pitchFamily="34" charset="0"/>
              </a:rPr>
              <a:t>)</a:t>
            </a:r>
            <a:br>
              <a:rPr lang="it-IT" dirty="0" smtClean="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L’austerità ha portato a: </a:t>
            </a:r>
          </a:p>
          <a:p>
            <a:pPr lvl="1"/>
            <a:r>
              <a:rPr lang="it-IT" dirty="0">
                <a:latin typeface="Arial" panose="020B0604020202020204" pitchFamily="34" charset="0"/>
                <a:cs typeface="Arial" panose="020B0604020202020204" pitchFamily="34" charset="0"/>
              </a:rPr>
              <a:t>+ disoccupazione  </a:t>
            </a:r>
          </a:p>
          <a:p>
            <a:pPr lvl="1"/>
            <a:r>
              <a:rPr lang="it-IT" dirty="0">
                <a:latin typeface="Arial" panose="020B0604020202020204" pitchFamily="34" charset="0"/>
                <a:cs typeface="Arial" panose="020B0604020202020204" pitchFamily="34" charset="0"/>
              </a:rPr>
              <a:t>+ debito pubblico</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Troppi i casi di penalizzazione italiana (zucchero, vongole, prodotti enogastronomici..) </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Assistiamo a un trattamento delle Banche piccole differenziato da paese a paese  (responsabilità?)</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Caso Grecia (rappresenta il 3% del PIL dell’Eurozona)</a:t>
            </a:r>
          </a:p>
        </p:txBody>
      </p:sp>
      <p:sp>
        <p:nvSpPr>
          <p:cNvPr id="9" name="Rettangolo 8"/>
          <p:cNvSpPr/>
          <p:nvPr/>
        </p:nvSpPr>
        <p:spPr>
          <a:xfrm>
            <a:off x="611560" y="478412"/>
            <a:ext cx="4772460" cy="646331"/>
          </a:xfrm>
          <a:prstGeom prst="rect">
            <a:avLst/>
          </a:prstGeom>
        </p:spPr>
        <p:txBody>
          <a:bodyPr wrap="none">
            <a:spAutoFit/>
          </a:bodyPr>
          <a:lstStyle/>
          <a:p>
            <a:r>
              <a:rPr lang="it-IT" altLang="it-IT" sz="3600" dirty="0" smtClean="0">
                <a:solidFill>
                  <a:srgbClr val="4F81BD">
                    <a:lumMod val="75000"/>
                  </a:srgbClr>
                </a:solidFill>
                <a:latin typeface="Calibri" panose="020F0502020204030204" pitchFamily="34" charset="0"/>
                <a:cs typeface="Times New Roman" pitchFamily="18" charset="0"/>
              </a:rPr>
              <a:t>Qualche provocazione….</a:t>
            </a:r>
            <a:endParaRPr lang="it-IT" dirty="0"/>
          </a:p>
        </p:txBody>
      </p:sp>
    </p:spTree>
    <p:extLst>
      <p:ext uri="{BB962C8B-B14F-4D97-AF65-F5344CB8AC3E}">
        <p14:creationId xmlns:p14="http://schemas.microsoft.com/office/powerpoint/2010/main" val="4047295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34" y="836712"/>
            <a:ext cx="832726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945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685010"/>
            <a:ext cx="5988413" cy="540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301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11" y="1199076"/>
            <a:ext cx="811357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575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672"/>
            <a:ext cx="616267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6162675" y="980728"/>
            <a:ext cx="2657797" cy="3416320"/>
          </a:xfrm>
          <a:prstGeom prst="rect">
            <a:avLst/>
          </a:prstGeom>
          <a:noFill/>
        </p:spPr>
        <p:txBody>
          <a:bodyPr wrap="square" rtlCol="0">
            <a:spAutoFit/>
          </a:bodyPr>
          <a:lstStyle/>
          <a:p>
            <a:r>
              <a:rPr lang="it-IT" dirty="0" smtClean="0"/>
              <a:t>«L’analisi di impatto è inutile» lo ha detto ieri </a:t>
            </a:r>
            <a:r>
              <a:rPr lang="it-IT" dirty="0" err="1" smtClean="0"/>
              <a:t>Danièl</a:t>
            </a:r>
            <a:r>
              <a:rPr lang="it-IT" dirty="0" smtClean="0"/>
              <a:t> </a:t>
            </a:r>
            <a:r>
              <a:rPr lang="it-IT" dirty="0" err="1" smtClean="0"/>
              <a:t>Nouy</a:t>
            </a:r>
            <a:r>
              <a:rPr lang="it-IT" dirty="0" smtClean="0"/>
              <a:t> presidente della Vigilanza BCE in audizione alla commissione economica del parlamento europeo. </a:t>
            </a:r>
          </a:p>
          <a:p>
            <a:r>
              <a:rPr lang="it-IT" dirty="0" smtClean="0"/>
              <a:t>….</a:t>
            </a:r>
            <a:endParaRPr lang="it-IT" dirty="0"/>
          </a:p>
          <a:p>
            <a:r>
              <a:rPr lang="it-IT" dirty="0" smtClean="0"/>
              <a:t>Le strette sulle banche sono state varate senza esaminare gli effetti sulla crescita..</a:t>
            </a:r>
            <a:endParaRPr lang="it-IT" dirty="0"/>
          </a:p>
        </p:txBody>
      </p:sp>
    </p:spTree>
    <p:extLst>
      <p:ext uri="{BB962C8B-B14F-4D97-AF65-F5344CB8AC3E}">
        <p14:creationId xmlns:p14="http://schemas.microsoft.com/office/powerpoint/2010/main" val="1255643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262" y="1052512"/>
            <a:ext cx="6070051" cy="4896767"/>
          </a:xfrm>
          <a:prstGeom prst="rect">
            <a:avLst/>
          </a:prstGeom>
          <a:solidFill>
            <a:srgbClr val="FFFF00"/>
          </a:solidFill>
          <a:ln>
            <a:noFill/>
          </a:ln>
          <a:extLst/>
        </p:spPr>
      </p:pic>
    </p:spTree>
    <p:extLst>
      <p:ext uri="{BB962C8B-B14F-4D97-AF65-F5344CB8AC3E}">
        <p14:creationId xmlns:p14="http://schemas.microsoft.com/office/powerpoint/2010/main" val="3891999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1057275"/>
            <a:ext cx="599122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643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625"/>
            <a:ext cx="73914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7391400" y="404664"/>
            <a:ext cx="1573088" cy="5909310"/>
          </a:xfrm>
          <a:prstGeom prst="rect">
            <a:avLst/>
          </a:prstGeom>
          <a:noFill/>
        </p:spPr>
        <p:txBody>
          <a:bodyPr wrap="square" rtlCol="0">
            <a:spAutoFit/>
          </a:bodyPr>
          <a:lstStyle/>
          <a:p>
            <a:r>
              <a:rPr lang="it-IT" dirty="0" smtClean="0"/>
              <a:t>Due terzi dei titoli tossici si trovano nei bilanci delle banche tedesche e francesi.</a:t>
            </a:r>
          </a:p>
          <a:p>
            <a:endParaRPr lang="it-IT" dirty="0"/>
          </a:p>
          <a:p>
            <a:r>
              <a:rPr lang="it-IT" dirty="0" smtClean="0"/>
              <a:t>Un terzo nel resto dell’Unione monetaria.</a:t>
            </a:r>
          </a:p>
          <a:p>
            <a:r>
              <a:rPr lang="it-IT" dirty="0" smtClean="0"/>
              <a:t>Il 5% nelle Banche italiane (no BCC) </a:t>
            </a:r>
          </a:p>
          <a:p>
            <a:endParaRPr lang="it-IT" dirty="0"/>
          </a:p>
          <a:p>
            <a:r>
              <a:rPr lang="it-IT" i="1" dirty="0" err="1" smtClean="0">
                <a:solidFill>
                  <a:schemeClr val="accent2">
                    <a:lumMod val="60000"/>
                    <a:lumOff val="40000"/>
                  </a:schemeClr>
                </a:solidFill>
              </a:rPr>
              <a:t>Danièle</a:t>
            </a:r>
            <a:r>
              <a:rPr lang="it-IT" i="1" dirty="0" smtClean="0">
                <a:solidFill>
                  <a:schemeClr val="accent2">
                    <a:lumMod val="60000"/>
                    <a:lumOff val="40000"/>
                  </a:schemeClr>
                </a:solidFill>
              </a:rPr>
              <a:t> </a:t>
            </a:r>
            <a:r>
              <a:rPr lang="it-IT" i="1" dirty="0" err="1" smtClean="0">
                <a:solidFill>
                  <a:schemeClr val="accent2">
                    <a:lumMod val="60000"/>
                    <a:lumOff val="40000"/>
                  </a:schemeClr>
                </a:solidFill>
              </a:rPr>
              <a:t>Nouy</a:t>
            </a:r>
            <a:r>
              <a:rPr lang="it-IT" i="1" dirty="0" smtClean="0">
                <a:solidFill>
                  <a:schemeClr val="accent2">
                    <a:lumMod val="60000"/>
                    <a:lumOff val="40000"/>
                  </a:schemeClr>
                </a:solidFill>
              </a:rPr>
              <a:t> è Francese</a:t>
            </a:r>
          </a:p>
          <a:p>
            <a:r>
              <a:rPr lang="it-IT" i="1" dirty="0" smtClean="0">
                <a:solidFill>
                  <a:schemeClr val="accent2">
                    <a:lumMod val="60000"/>
                    <a:lumOff val="40000"/>
                  </a:schemeClr>
                </a:solidFill>
              </a:rPr>
              <a:t>La Vice tedesca</a:t>
            </a:r>
            <a:endParaRPr lang="it-IT" i="1" dirty="0">
              <a:solidFill>
                <a:schemeClr val="accent2">
                  <a:lumMod val="60000"/>
                  <a:lumOff val="40000"/>
                </a:schemeClr>
              </a:solidFill>
            </a:endParaRPr>
          </a:p>
        </p:txBody>
      </p:sp>
    </p:spTree>
    <p:extLst>
      <p:ext uri="{BB962C8B-B14F-4D97-AF65-F5344CB8AC3E}">
        <p14:creationId xmlns:p14="http://schemas.microsoft.com/office/powerpoint/2010/main" val="401084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8"/>
          <p:cNvSpPr txBox="1">
            <a:spLocks noChangeArrowheads="1"/>
          </p:cNvSpPr>
          <p:nvPr/>
        </p:nvSpPr>
        <p:spPr bwMode="auto">
          <a:xfrm>
            <a:off x="530419" y="509811"/>
            <a:ext cx="8146037"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defTabSz="912813" eaLnBrk="0" hangingPunct="0">
              <a:defRPr sz="2000" b="1">
                <a:solidFill>
                  <a:schemeClr val="bg1"/>
                </a:solidFill>
                <a:latin typeface="Arial" charset="0"/>
                <a:cs typeface="Arial" charset="0"/>
              </a:defRPr>
            </a:lvl1pPr>
            <a:lvl2pPr marL="742950" indent="-285750" defTabSz="912813" eaLnBrk="0" hangingPunct="0">
              <a:defRPr sz="2000" b="1">
                <a:solidFill>
                  <a:schemeClr val="bg1"/>
                </a:solidFill>
                <a:latin typeface="Arial" charset="0"/>
                <a:cs typeface="Arial" charset="0"/>
              </a:defRPr>
            </a:lvl2pPr>
            <a:lvl3pPr marL="1143000" indent="-228600" defTabSz="912813" eaLnBrk="0" hangingPunct="0">
              <a:defRPr sz="2000" b="1">
                <a:solidFill>
                  <a:schemeClr val="bg1"/>
                </a:solidFill>
                <a:latin typeface="Arial" charset="0"/>
                <a:cs typeface="Arial" charset="0"/>
              </a:defRPr>
            </a:lvl3pPr>
            <a:lvl4pPr marL="1600200" indent="-228600" defTabSz="912813" eaLnBrk="0" hangingPunct="0">
              <a:defRPr sz="2000" b="1">
                <a:solidFill>
                  <a:schemeClr val="bg1"/>
                </a:solidFill>
                <a:latin typeface="Arial" charset="0"/>
                <a:cs typeface="Arial" charset="0"/>
              </a:defRPr>
            </a:lvl4pPr>
            <a:lvl5pPr marL="2057400" indent="-228600" defTabSz="912813" eaLnBrk="0" hangingPunct="0">
              <a:defRPr sz="2000" b="1">
                <a:solidFill>
                  <a:schemeClr val="bg1"/>
                </a:solidFill>
                <a:latin typeface="Arial" charset="0"/>
                <a:cs typeface="Arial" charset="0"/>
              </a:defRPr>
            </a:lvl5pPr>
            <a:lvl6pPr marL="2514600" indent="-228600" algn="r" defTabSz="912813" eaLnBrk="0" fontAlgn="base" hangingPunct="0">
              <a:spcBef>
                <a:spcPct val="0"/>
              </a:spcBef>
              <a:spcAft>
                <a:spcPct val="0"/>
              </a:spcAft>
              <a:defRPr sz="2000" b="1">
                <a:solidFill>
                  <a:schemeClr val="bg1"/>
                </a:solidFill>
                <a:latin typeface="Arial" charset="0"/>
                <a:cs typeface="Arial" charset="0"/>
              </a:defRPr>
            </a:lvl6pPr>
            <a:lvl7pPr marL="2971800" indent="-228600" algn="r" defTabSz="912813" eaLnBrk="0" fontAlgn="base" hangingPunct="0">
              <a:spcBef>
                <a:spcPct val="0"/>
              </a:spcBef>
              <a:spcAft>
                <a:spcPct val="0"/>
              </a:spcAft>
              <a:defRPr sz="2000" b="1">
                <a:solidFill>
                  <a:schemeClr val="bg1"/>
                </a:solidFill>
                <a:latin typeface="Arial" charset="0"/>
                <a:cs typeface="Arial" charset="0"/>
              </a:defRPr>
            </a:lvl7pPr>
            <a:lvl8pPr marL="3429000" indent="-228600" algn="r" defTabSz="912813" eaLnBrk="0" fontAlgn="base" hangingPunct="0">
              <a:spcBef>
                <a:spcPct val="0"/>
              </a:spcBef>
              <a:spcAft>
                <a:spcPct val="0"/>
              </a:spcAft>
              <a:defRPr sz="2000" b="1">
                <a:solidFill>
                  <a:schemeClr val="bg1"/>
                </a:solidFill>
                <a:latin typeface="Arial" charset="0"/>
                <a:cs typeface="Arial" charset="0"/>
              </a:defRPr>
            </a:lvl8pPr>
            <a:lvl9pPr marL="3886200" indent="-228600" algn="r" defTabSz="912813" eaLnBrk="0" fontAlgn="base" hangingPunct="0">
              <a:spcBef>
                <a:spcPct val="0"/>
              </a:spcBef>
              <a:spcAft>
                <a:spcPct val="0"/>
              </a:spcAft>
              <a:defRPr sz="2000" b="1">
                <a:solidFill>
                  <a:schemeClr val="bg1"/>
                </a:solidFill>
                <a:latin typeface="Arial" charset="0"/>
                <a:cs typeface="Arial" charset="0"/>
              </a:defRPr>
            </a:lvl9pPr>
          </a:lstStyle>
          <a:p>
            <a:pPr algn="ctr" eaLnBrk="1" hangingPunct="1"/>
            <a:r>
              <a:rPr lang="it-IT" altLang="it-IT" sz="3600" dirty="0" smtClean="0">
                <a:solidFill>
                  <a:schemeClr val="accent1">
                    <a:lumMod val="75000"/>
                  </a:schemeClr>
                </a:solidFill>
                <a:latin typeface="Calibri" panose="020F0502020204030204" pitchFamily="34" charset="0"/>
                <a:cs typeface="Times New Roman" pitchFamily="18" charset="0"/>
              </a:rPr>
              <a:t>Richiami storici</a:t>
            </a:r>
            <a:endParaRPr lang="it-IT" altLang="it-IT" sz="3600" dirty="0">
              <a:solidFill>
                <a:schemeClr val="accent1">
                  <a:lumMod val="75000"/>
                </a:schemeClr>
              </a:solidFill>
              <a:latin typeface="Calibri" panose="020F0502020204030204" pitchFamily="34" charset="0"/>
              <a:cs typeface="Times New Roman" pitchFamily="18" charset="0"/>
            </a:endParaRPr>
          </a:p>
        </p:txBody>
      </p:sp>
      <p:sp>
        <p:nvSpPr>
          <p:cNvPr id="13" name="Titolo 1"/>
          <p:cNvSpPr>
            <a:spLocks noGrp="1"/>
          </p:cNvSpPr>
          <p:nvPr>
            <p:ph type="ctrTitle"/>
          </p:nvPr>
        </p:nvSpPr>
        <p:spPr>
          <a:xfrm>
            <a:off x="755576" y="1340768"/>
            <a:ext cx="7702624" cy="5094049"/>
          </a:xfrm>
        </p:spPr>
        <p:txBody>
          <a:bodyPr>
            <a:noAutofit/>
          </a:bodyPr>
          <a:lstStyle/>
          <a:p>
            <a:pPr algn="l"/>
            <a:r>
              <a:rPr lang="it-IT" sz="1800" dirty="0" smtClean="0">
                <a:latin typeface="Arial" panose="020B0604020202020204" pitchFamily="34" charset="0"/>
                <a:cs typeface="Arial" panose="020B0604020202020204" pitchFamily="34" charset="0"/>
              </a:rPr>
              <a:t>Nel </a:t>
            </a:r>
            <a:r>
              <a:rPr lang="it-IT" sz="1800" dirty="0">
                <a:latin typeface="Arial" panose="020B0604020202020204" pitchFamily="34" charset="0"/>
                <a:cs typeface="Arial" panose="020B0604020202020204" pitchFamily="34" charset="0"/>
              </a:rPr>
              <a:t>1992 e nel 1997 vengono approvati, rispettivamente, il </a:t>
            </a:r>
            <a:r>
              <a:rPr lang="it-IT" sz="1800" i="1" dirty="0">
                <a:latin typeface="Arial" panose="020B0604020202020204" pitchFamily="34" charset="0"/>
                <a:cs typeface="Arial" panose="020B0604020202020204" pitchFamily="34" charset="0"/>
              </a:rPr>
              <a:t>Trattato di Maastricht</a:t>
            </a:r>
            <a:r>
              <a:rPr lang="it-IT" sz="1800" dirty="0">
                <a:latin typeface="Arial" panose="020B0604020202020204" pitchFamily="34" charset="0"/>
                <a:cs typeface="Arial" panose="020B0604020202020204" pitchFamily="34" charset="0"/>
              </a:rPr>
              <a:t> ed il </a:t>
            </a:r>
            <a:r>
              <a:rPr lang="it-IT" sz="1800" i="1" dirty="0">
                <a:latin typeface="Arial" panose="020B0604020202020204" pitchFamily="34" charset="0"/>
                <a:cs typeface="Arial" panose="020B0604020202020204" pitchFamily="34" charset="0"/>
              </a:rPr>
              <a:t>Patto di Stabilità e Crescita</a:t>
            </a:r>
            <a:r>
              <a:rPr lang="it-IT" sz="1800" dirty="0">
                <a:latin typeface="Arial" panose="020B0604020202020204" pitchFamily="34" charset="0"/>
                <a:cs typeface="Arial" panose="020B0604020202020204" pitchFamily="34" charset="0"/>
              </a:rPr>
              <a:t>; entrambi stabiliscono dei limiti macroeconomici ai quali i paesi dell’euro devono sottostare per confermare la loro presenza nell’eurozona senza minacciare quel bene sovranazionale che è la stabilità monetaria. </a:t>
            </a:r>
            <a:r>
              <a:rPr lang="it-IT" sz="1800" dirty="0" smtClean="0">
                <a:latin typeface="Arial" panose="020B0604020202020204" pitchFamily="34" charset="0"/>
                <a:cs typeface="Arial" panose="020B0604020202020204" pitchFamily="34" charset="0"/>
              </a:rPr>
              <a:t/>
            </a:r>
            <a:br>
              <a:rPr lang="it-IT" sz="1800" dirty="0" smtClean="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
            </a:r>
            <a:br>
              <a:rPr lang="it-IT" sz="1800" dirty="0">
                <a:latin typeface="Arial" panose="020B0604020202020204" pitchFamily="34" charset="0"/>
                <a:cs typeface="Arial" panose="020B0604020202020204" pitchFamily="34" charset="0"/>
              </a:rPr>
            </a:br>
            <a:r>
              <a:rPr lang="it-IT" sz="1800" b="1" dirty="0">
                <a:latin typeface="Arial" panose="020B0604020202020204" pitchFamily="34" charset="0"/>
                <a:cs typeface="Arial" panose="020B0604020202020204" pitchFamily="34" charset="0"/>
              </a:rPr>
              <a:t>I</a:t>
            </a:r>
            <a:r>
              <a:rPr lang="it-IT" sz="1800" b="1" dirty="0" smtClean="0">
                <a:latin typeface="Arial" panose="020B0604020202020204" pitchFamily="34" charset="0"/>
                <a:cs typeface="Arial" panose="020B0604020202020204" pitchFamily="34" charset="0"/>
              </a:rPr>
              <a:t>l </a:t>
            </a:r>
            <a:r>
              <a:rPr lang="it-IT" sz="1800" b="1" dirty="0">
                <a:latin typeface="Arial" panose="020B0604020202020204" pitchFamily="34" charset="0"/>
                <a:cs typeface="Arial" panose="020B0604020202020204" pitchFamily="34" charset="0"/>
              </a:rPr>
              <a:t>Trattato di Maastricht</a:t>
            </a:r>
            <a:r>
              <a:rPr lang="it-IT" sz="1800" dirty="0">
                <a:latin typeface="Arial" panose="020B0604020202020204" pitchFamily="34" charset="0"/>
                <a:cs typeface="Arial" panose="020B0604020202020204" pitchFamily="34" charset="0"/>
              </a:rPr>
              <a:t> fissa le regole per </a:t>
            </a:r>
            <a:r>
              <a:rPr lang="it-IT" sz="1800" i="1" dirty="0">
                <a:latin typeface="Arial" panose="020B0604020202020204" pitchFamily="34" charset="0"/>
                <a:cs typeface="Arial" panose="020B0604020202020204" pitchFamily="34" charset="0"/>
              </a:rPr>
              <a:t>entrare</a:t>
            </a:r>
            <a:r>
              <a:rPr lang="it-IT" sz="1800" dirty="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nell’euro. </a:t>
            </a:r>
            <a:br>
              <a:rPr lang="it-IT" sz="1800" dirty="0" smtClean="0">
                <a:latin typeface="Arial" panose="020B0604020202020204" pitchFamily="34" charset="0"/>
                <a:cs typeface="Arial" panose="020B0604020202020204" pitchFamily="34" charset="0"/>
              </a:rPr>
            </a:br>
            <a:r>
              <a:rPr lang="it-IT" sz="1800" dirty="0" smtClean="0">
                <a:latin typeface="Arial" panose="020B0604020202020204" pitchFamily="34" charset="0"/>
                <a:cs typeface="Arial" panose="020B0604020202020204" pitchFamily="34" charset="0"/>
              </a:rPr>
              <a:t/>
            </a:r>
            <a:br>
              <a:rPr lang="it-IT" sz="1800" dirty="0" smtClean="0">
                <a:latin typeface="Arial" panose="020B0604020202020204" pitchFamily="34" charset="0"/>
                <a:cs typeface="Arial" panose="020B0604020202020204" pitchFamily="34" charset="0"/>
              </a:rPr>
            </a:br>
            <a:r>
              <a:rPr lang="it-IT" sz="1800" b="1" dirty="0" smtClean="0">
                <a:latin typeface="Arial" panose="020B0604020202020204" pitchFamily="34" charset="0"/>
                <a:cs typeface="Arial" panose="020B0604020202020204" pitchFamily="34" charset="0"/>
              </a:rPr>
              <a:t>Il </a:t>
            </a:r>
            <a:r>
              <a:rPr lang="it-IT" sz="1800" b="1" dirty="0">
                <a:latin typeface="Arial" panose="020B0604020202020204" pitchFamily="34" charset="0"/>
                <a:cs typeface="Arial" panose="020B0604020202020204" pitchFamily="34" charset="0"/>
              </a:rPr>
              <a:t>Patto di Stabilità e Crescita</a:t>
            </a:r>
            <a:r>
              <a:rPr lang="it-IT" sz="1800" dirty="0">
                <a:latin typeface="Arial" panose="020B0604020202020204" pitchFamily="34" charset="0"/>
                <a:cs typeface="Arial" panose="020B0604020202020204" pitchFamily="34" charset="0"/>
              </a:rPr>
              <a:t> fissa quelle per </a:t>
            </a:r>
            <a:r>
              <a:rPr lang="it-IT" sz="1800" i="1" dirty="0">
                <a:latin typeface="Arial" panose="020B0604020202020204" pitchFamily="34" charset="0"/>
                <a:cs typeface="Arial" panose="020B0604020202020204" pitchFamily="34" charset="0"/>
              </a:rPr>
              <a:t>restarvi</a:t>
            </a:r>
            <a:r>
              <a:rPr lang="it-IT" sz="1800" dirty="0">
                <a:latin typeface="Arial" panose="020B0604020202020204" pitchFamily="34" charset="0"/>
                <a:cs typeface="Arial" panose="020B0604020202020204" pitchFamily="34" charset="0"/>
              </a:rPr>
              <a:t>, imponendo delle rigorose politiche di bilancio soprattutto attraverso il controllo del deficit pubblico (che non dovrebbe superare il 3% del PIL) e del debito pubblico (che non dovrebbe superare il 60% del PIL).</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
            </a:r>
            <a:br>
              <a:rPr lang="it-IT" sz="1800" dirty="0" smtClean="0">
                <a:latin typeface="Arial" panose="020B0604020202020204" pitchFamily="34" charset="0"/>
                <a:cs typeface="Arial" panose="020B0604020202020204" pitchFamily="34" charset="0"/>
              </a:rPr>
            </a:br>
            <a:r>
              <a:rPr lang="it-IT" sz="1800" dirty="0" smtClean="0">
                <a:latin typeface="Arial" panose="020B0604020202020204" pitchFamily="34" charset="0"/>
                <a:cs typeface="Arial" panose="020B0604020202020204" pitchFamily="34" charset="0"/>
              </a:rPr>
              <a:t>Nel </a:t>
            </a:r>
            <a:r>
              <a:rPr lang="it-IT" sz="1800" dirty="0">
                <a:latin typeface="Arial" panose="020B0604020202020204" pitchFamily="34" charset="0"/>
                <a:cs typeface="Arial" panose="020B0604020202020204" pitchFamily="34" charset="0"/>
              </a:rPr>
              <a:t>1998 undici paesi vengono ammessi all’euro. Il primo gennaio 1999 l’euro viene introdotto per tutte le forme di pagamento non fisiche (come i trasferimenti elettronici o i titoli di credito), ma non ancora sotto forma di circolante, metallico o cartaceo. </a:t>
            </a:r>
            <a:r>
              <a:rPr lang="it-IT" sz="1800" dirty="0" smtClean="0">
                <a:latin typeface="Arial" panose="020B0604020202020204" pitchFamily="34" charset="0"/>
                <a:cs typeface="Arial" panose="020B0604020202020204" pitchFamily="34" charset="0"/>
              </a:rPr>
              <a:t/>
            </a:r>
            <a:br>
              <a:rPr lang="it-IT" sz="1800" dirty="0" smtClean="0">
                <a:latin typeface="Arial" panose="020B0604020202020204" pitchFamily="34" charset="0"/>
                <a:cs typeface="Arial" panose="020B0604020202020204" pitchFamily="34" charset="0"/>
              </a:rPr>
            </a:br>
            <a:r>
              <a:rPr lang="it-IT" sz="1800" dirty="0" smtClean="0">
                <a:latin typeface="Arial" panose="020B0604020202020204" pitchFamily="34" charset="0"/>
                <a:cs typeface="Arial" panose="020B0604020202020204" pitchFamily="34" charset="0"/>
              </a:rPr>
              <a:t>Nel </a:t>
            </a:r>
            <a:r>
              <a:rPr lang="it-IT" sz="1800" dirty="0">
                <a:latin typeface="Arial" panose="020B0604020202020204" pitchFamily="34" charset="0"/>
                <a:cs typeface="Arial" panose="020B0604020202020204" pitchFamily="34" charset="0"/>
              </a:rPr>
              <a:t>2001 viene ammessa la Grecia.</a:t>
            </a:r>
          </a:p>
        </p:txBody>
      </p:sp>
    </p:spTree>
    <p:extLst>
      <p:ext uri="{BB962C8B-B14F-4D97-AF65-F5344CB8AC3E}">
        <p14:creationId xmlns:p14="http://schemas.microsoft.com/office/powerpoint/2010/main" val="64456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8821188" cy="495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112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648" y="836712"/>
            <a:ext cx="6604796" cy="497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82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595" y="1160748"/>
            <a:ext cx="7248805" cy="54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755576" y="188640"/>
            <a:ext cx="7848872" cy="1077218"/>
          </a:xfrm>
          <a:prstGeom prst="rect">
            <a:avLst/>
          </a:prstGeom>
          <a:noFill/>
        </p:spPr>
        <p:txBody>
          <a:bodyPr wrap="square" rtlCol="0">
            <a:spAutoFit/>
          </a:bodyPr>
          <a:lstStyle/>
          <a:p>
            <a:pPr algn="ctr"/>
            <a:r>
              <a:rPr lang="it-IT" sz="3200" b="1" dirty="0" smtClean="0"/>
              <a:t>Sono le Banche piccole ad avere problemi ? </a:t>
            </a:r>
          </a:p>
          <a:p>
            <a:pPr algn="ctr"/>
            <a:r>
              <a:rPr lang="it-IT" sz="3200" b="1" dirty="0" smtClean="0"/>
              <a:t>O quelle Italiane ??</a:t>
            </a:r>
            <a:endParaRPr lang="it-IT" sz="3200" b="1" dirty="0"/>
          </a:p>
        </p:txBody>
      </p:sp>
      <p:sp>
        <p:nvSpPr>
          <p:cNvPr id="8" name="Freccia a destra 7"/>
          <p:cNvSpPr/>
          <p:nvPr/>
        </p:nvSpPr>
        <p:spPr>
          <a:xfrm rot="10800000">
            <a:off x="8172400" y="2996952"/>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10800000">
            <a:off x="8200115" y="4289400"/>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0800000">
            <a:off x="8240406" y="4509120"/>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08412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001769"/>
            <a:ext cx="6432376" cy="461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83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098" y="908720"/>
            <a:ext cx="17684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6" y="404664"/>
            <a:ext cx="652462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316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88703"/>
            <a:ext cx="8229600" cy="445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962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00082" y="764704"/>
            <a:ext cx="8712968" cy="5878532"/>
          </a:xfrm>
          <a:prstGeom prst="rect">
            <a:avLst/>
          </a:prstGeom>
          <a:noFill/>
        </p:spPr>
        <p:txBody>
          <a:bodyPr wrap="square" rtlCol="0">
            <a:spAutoFit/>
          </a:bodyPr>
          <a:lstStyle/>
          <a:p>
            <a:r>
              <a:rPr lang="it-IT" sz="2800" dirty="0">
                <a:latin typeface="Arial" panose="020B0604020202020204" pitchFamily="34" charset="0"/>
                <a:cs typeface="Arial" panose="020B0604020202020204" pitchFamily="34" charset="0"/>
              </a:rPr>
              <a:t>Perché </a:t>
            </a:r>
            <a:r>
              <a:rPr lang="it-IT" sz="2800" dirty="0" smtClean="0">
                <a:latin typeface="Arial" panose="020B0604020202020204" pitchFamily="34" charset="0"/>
                <a:cs typeface="Arial" panose="020B0604020202020204" pitchFamily="34" charset="0"/>
              </a:rPr>
              <a:t>probabilmente ha </a:t>
            </a:r>
            <a:r>
              <a:rPr lang="it-IT" sz="2800" dirty="0">
                <a:latin typeface="Arial" panose="020B0604020202020204" pitchFamily="34" charset="0"/>
                <a:cs typeface="Arial" panose="020B0604020202020204" pitchFamily="34" charset="0"/>
              </a:rPr>
              <a:t>vinto la grande finanza internazionale?</a:t>
            </a:r>
          </a:p>
          <a:p>
            <a:endParaRPr lang="it-IT" sz="2000" dirty="0"/>
          </a:p>
          <a:p>
            <a:pPr marL="742950" lvl="1" indent="-285750">
              <a:buFont typeface="Arial" panose="020B0604020202020204" pitchFamily="34" charset="0"/>
              <a:buChar char="•"/>
            </a:pPr>
            <a:r>
              <a:rPr lang="it-IT" dirty="0">
                <a:latin typeface="Arial" panose="020B0604020202020204" pitchFamily="34" charset="0"/>
                <a:cs typeface="Arial" panose="020B0604020202020204" pitchFamily="34" charset="0"/>
              </a:rPr>
              <a:t>Regole rigidissime per chi fa credito e non per chi fa finanza</a:t>
            </a:r>
          </a:p>
          <a:p>
            <a:pPr marL="742950" lvl="1"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t-IT" dirty="0">
                <a:latin typeface="Arial" panose="020B0604020202020204" pitchFamily="34" charset="0"/>
                <a:cs typeface="Arial" panose="020B0604020202020204" pitchFamily="34" charset="0"/>
              </a:rPr>
              <a:t>Dimensione delle Banche</a:t>
            </a:r>
          </a:p>
          <a:p>
            <a:pPr marL="742950" lvl="1"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t-IT" dirty="0" err="1">
                <a:latin typeface="Arial" panose="020B0604020202020204" pitchFamily="34" charset="0"/>
                <a:cs typeface="Arial" panose="020B0604020202020204" pitchFamily="34" charset="0"/>
              </a:rPr>
              <a:t>Bail</a:t>
            </a:r>
            <a:r>
              <a:rPr lang="it-IT" dirty="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in</a:t>
            </a:r>
          </a:p>
          <a:p>
            <a:pPr marL="742950" lvl="1"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t-IT" dirty="0">
                <a:latin typeface="Arial" panose="020B0604020202020204" pitchFamily="34" charset="0"/>
                <a:cs typeface="Arial" panose="020B0604020202020204" pitchFamily="34" charset="0"/>
              </a:rPr>
              <a:t>Regole sul Capitale</a:t>
            </a:r>
          </a:p>
          <a:p>
            <a:pPr marL="742950" lvl="1"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t-IT" dirty="0">
                <a:latin typeface="Arial" panose="020B0604020202020204" pitchFamily="34" charset="0"/>
                <a:cs typeface="Arial" panose="020B0604020202020204" pitchFamily="34" charset="0"/>
              </a:rPr>
              <a:t>Azioni di BCC</a:t>
            </a:r>
          </a:p>
          <a:p>
            <a:pPr marL="742950" lvl="1"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t-IT" dirty="0">
                <a:latin typeface="Arial" panose="020B0604020202020204" pitchFamily="34" charset="0"/>
                <a:cs typeface="Arial" panose="020B0604020202020204" pitchFamily="34" charset="0"/>
              </a:rPr>
              <a:t>Intervento capitale nelle </a:t>
            </a:r>
            <a:r>
              <a:rPr lang="it-IT" dirty="0" smtClean="0">
                <a:latin typeface="Arial" panose="020B0604020202020204" pitchFamily="34" charset="0"/>
                <a:cs typeface="Arial" panose="020B0604020202020204" pitchFamily="34" charset="0"/>
              </a:rPr>
              <a:t>Capogruppo</a:t>
            </a:r>
          </a:p>
          <a:p>
            <a:pPr marL="742950" lvl="1"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it-IT" dirty="0" smtClean="0">
              <a:latin typeface="Arial" panose="020B0604020202020204" pitchFamily="34" charset="0"/>
              <a:cs typeface="Arial" panose="020B0604020202020204" pitchFamily="34" charset="0"/>
            </a:endParaRPr>
          </a:p>
          <a:p>
            <a:pPr lvl="1" algn="r"/>
            <a:r>
              <a:rPr lang="it-IT" sz="2400" i="1" dirty="0" smtClean="0">
                <a:solidFill>
                  <a:schemeClr val="accent2">
                    <a:lumMod val="60000"/>
                    <a:lumOff val="40000"/>
                  </a:schemeClr>
                </a:solidFill>
                <a:latin typeface="Arial" panose="020B0604020202020204" pitchFamily="34" charset="0"/>
                <a:cs typeface="Arial" panose="020B0604020202020204" pitchFamily="34" charset="0"/>
              </a:rPr>
              <a:t>Nonostante ciò…. </a:t>
            </a:r>
          </a:p>
          <a:p>
            <a:pPr lvl="1" algn="r"/>
            <a:endParaRPr lang="it-IT" sz="2400" i="1" dirty="0">
              <a:solidFill>
                <a:schemeClr val="accent2">
                  <a:lumMod val="60000"/>
                  <a:lumOff val="40000"/>
                </a:schemeClr>
              </a:solidFill>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944859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856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sp>
        <p:nvSpPr>
          <p:cNvPr id="7" name="CasellaDiTesto 6"/>
          <p:cNvSpPr txBox="1"/>
          <p:nvPr/>
        </p:nvSpPr>
        <p:spPr>
          <a:xfrm>
            <a:off x="720448" y="1700808"/>
            <a:ext cx="6137552" cy="1126462"/>
          </a:xfrm>
          <a:prstGeom prst="rect">
            <a:avLst/>
          </a:prstGeom>
          <a:noFill/>
        </p:spPr>
        <p:txBody>
          <a:bodyPr wrap="square">
            <a:spAutoFit/>
          </a:bodyPr>
          <a:lstStyle/>
          <a:p>
            <a:pPr defTabSz="457200">
              <a:lnSpc>
                <a:spcPct val="140000"/>
              </a:lnSpc>
              <a:defRPr/>
            </a:pPr>
            <a:r>
              <a:rPr lang="it-IT" sz="4800" b="1" dirty="0" smtClean="0">
                <a:solidFill>
                  <a:srgbClr val="023873"/>
                </a:solidFill>
                <a:uFill>
                  <a:solidFill>
                    <a:srgbClr val="008F39"/>
                  </a:solidFill>
                </a:uFill>
                <a:ea typeface="MS PGothic" pitchFamily="34" charset="-128"/>
                <a:cs typeface="Arial Black"/>
              </a:rPr>
              <a:t>IL MAGGIO FILOSOFICO</a:t>
            </a:r>
            <a:endParaRPr lang="it-IT" sz="4800" b="1" dirty="0">
              <a:solidFill>
                <a:srgbClr val="023873"/>
              </a:solidFill>
              <a:uFill>
                <a:solidFill>
                  <a:srgbClr val="008F39"/>
                </a:solidFill>
              </a:uFill>
              <a:ea typeface="MS PGothic" pitchFamily="34" charset="-128"/>
              <a:cs typeface="Arial Black"/>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9953" y="476672"/>
            <a:ext cx="3561236" cy="720080"/>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6248986"/>
            <a:ext cx="749214" cy="53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837797" y="6332668"/>
            <a:ext cx="2167966" cy="369332"/>
          </a:xfrm>
          <a:prstGeom prst="rect">
            <a:avLst/>
          </a:prstGeom>
          <a:noFill/>
        </p:spPr>
        <p:txBody>
          <a:bodyPr wrap="none" rtlCol="0">
            <a:spAutoFit/>
          </a:bodyPr>
          <a:lstStyle/>
          <a:p>
            <a:r>
              <a:rPr lang="it-IT" b="1" dirty="0" smtClean="0">
                <a:solidFill>
                  <a:srgbClr val="1A3F6C"/>
                </a:solidFill>
              </a:rPr>
              <a:t>Il cuore nel territorio</a:t>
            </a:r>
            <a:endParaRPr lang="it-IT" b="1" dirty="0">
              <a:solidFill>
                <a:srgbClr val="1A3F6C"/>
              </a:solidFill>
            </a:endParaRPr>
          </a:p>
        </p:txBody>
      </p:sp>
      <p:sp>
        <p:nvSpPr>
          <p:cNvPr id="3" name="Rettangolo 2"/>
          <p:cNvSpPr/>
          <p:nvPr/>
        </p:nvSpPr>
        <p:spPr>
          <a:xfrm>
            <a:off x="4362563" y="4729954"/>
            <a:ext cx="4572000" cy="529569"/>
          </a:xfrm>
          <a:prstGeom prst="rect">
            <a:avLst/>
          </a:prstGeom>
        </p:spPr>
        <p:txBody>
          <a:bodyPr>
            <a:spAutoFit/>
          </a:bodyPr>
          <a:lstStyle/>
          <a:p>
            <a:pPr algn="ctr" defTabSz="457200">
              <a:lnSpc>
                <a:spcPct val="110000"/>
              </a:lnSpc>
              <a:defRPr/>
            </a:pPr>
            <a:r>
              <a:rPr lang="it-IT" sz="2800" b="1" i="1" dirty="0" smtClean="0">
                <a:solidFill>
                  <a:srgbClr val="023873"/>
                </a:solidFill>
                <a:uFill>
                  <a:solidFill>
                    <a:srgbClr val="008F39"/>
                  </a:solidFill>
                </a:uFill>
                <a:latin typeface="Arial"/>
                <a:ea typeface="MS PGothic" pitchFamily="34" charset="-128"/>
                <a:cs typeface="Arial"/>
              </a:rPr>
              <a:t>Grazie per l’attenzione</a:t>
            </a:r>
            <a:endParaRPr lang="it-IT" sz="2400" i="1" dirty="0">
              <a:solidFill>
                <a:srgbClr val="023873"/>
              </a:solidFill>
              <a:uFill>
                <a:solidFill>
                  <a:srgbClr val="008F39"/>
                </a:solidFill>
              </a:uFill>
              <a:latin typeface="Arial"/>
              <a:ea typeface="MS PGothic" pitchFamily="34" charset="-128"/>
              <a:cs typeface="Arial"/>
            </a:endParaRPr>
          </a:p>
        </p:txBody>
      </p:sp>
      <p:sp>
        <p:nvSpPr>
          <p:cNvPr id="15" name="Rettangolo 14"/>
          <p:cNvSpPr/>
          <p:nvPr/>
        </p:nvSpPr>
        <p:spPr>
          <a:xfrm>
            <a:off x="827584" y="2636912"/>
            <a:ext cx="5820979" cy="190343"/>
          </a:xfrm>
          <a:prstGeom prst="rect">
            <a:avLst/>
          </a:prstGeom>
          <a:solidFill>
            <a:srgbClr val="008F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sp>
        <p:nvSpPr>
          <p:cNvPr id="6" name="CasellaDiTesto 5"/>
          <p:cNvSpPr txBox="1"/>
          <p:nvPr/>
        </p:nvSpPr>
        <p:spPr>
          <a:xfrm>
            <a:off x="1043608" y="5661248"/>
            <a:ext cx="3242362" cy="400110"/>
          </a:xfrm>
          <a:prstGeom prst="rect">
            <a:avLst/>
          </a:prstGeom>
          <a:noFill/>
        </p:spPr>
        <p:txBody>
          <a:bodyPr wrap="none" rtlCol="0">
            <a:spAutoFit/>
          </a:bodyPr>
          <a:lstStyle/>
          <a:p>
            <a:r>
              <a:rPr lang="it-IT" sz="2000" dirty="0" smtClean="0"/>
              <a:t>BOLOGNA, 24 MAGGIO 2018</a:t>
            </a:r>
            <a:endParaRPr lang="it-IT" sz="2000" dirty="0"/>
          </a:p>
        </p:txBody>
      </p:sp>
      <p:sp>
        <p:nvSpPr>
          <p:cNvPr id="8" name="CasellaDiTesto 7"/>
          <p:cNvSpPr txBox="1"/>
          <p:nvPr/>
        </p:nvSpPr>
        <p:spPr>
          <a:xfrm>
            <a:off x="859119" y="2961818"/>
            <a:ext cx="4146328" cy="1200329"/>
          </a:xfrm>
          <a:prstGeom prst="rect">
            <a:avLst/>
          </a:prstGeom>
          <a:noFill/>
        </p:spPr>
        <p:txBody>
          <a:bodyPr wrap="none" rtlCol="0">
            <a:spAutoFit/>
          </a:bodyPr>
          <a:lstStyle/>
          <a:p>
            <a:r>
              <a:rPr lang="it-IT" sz="3600" b="1" dirty="0" smtClean="0">
                <a:solidFill>
                  <a:srgbClr val="1A3F6C"/>
                </a:solidFill>
              </a:rPr>
              <a:t>1998: EURO/NEURO </a:t>
            </a:r>
            <a:br>
              <a:rPr lang="it-IT" sz="3600" b="1" dirty="0" smtClean="0">
                <a:solidFill>
                  <a:srgbClr val="1A3F6C"/>
                </a:solidFill>
              </a:rPr>
            </a:br>
            <a:r>
              <a:rPr lang="it-IT" sz="3600" b="1" dirty="0" smtClean="0">
                <a:solidFill>
                  <a:srgbClr val="1A3F6C"/>
                </a:solidFill>
              </a:rPr>
              <a:t>(la moneta d’Italia)</a:t>
            </a:r>
            <a:endParaRPr lang="it-IT" sz="3600" b="1" dirty="0">
              <a:solidFill>
                <a:srgbClr val="1A3F6C"/>
              </a:solidFill>
            </a:endParaRPr>
          </a:p>
        </p:txBody>
      </p:sp>
    </p:spTree>
    <p:extLst>
      <p:ext uri="{BB962C8B-B14F-4D97-AF65-F5344CB8AC3E}">
        <p14:creationId xmlns:p14="http://schemas.microsoft.com/office/powerpoint/2010/main" val="348378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D:\Temp\Frabetti Michele\34\notesCF2877\sg201805233400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21" y="737937"/>
            <a:ext cx="8775031" cy="5630779"/>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p:cNvSpPr txBox="1">
            <a:spLocks/>
          </p:cNvSpPr>
          <p:nvPr/>
        </p:nvSpPr>
        <p:spPr>
          <a:xfrm>
            <a:off x="539552"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dirty="0" smtClean="0">
                <a:latin typeface="Arial" panose="020B0604020202020204" pitchFamily="34" charset="0"/>
                <a:cs typeface="Arial" panose="020B0604020202020204" pitchFamily="34" charset="0"/>
              </a:rPr>
              <a:t>FTSE MIB dal 01 gennaio</a:t>
            </a:r>
            <a:endParaRPr lang="it-I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388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27234" y="1556792"/>
            <a:ext cx="7992888" cy="3970318"/>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A partire dal primo gennaio 2002 l’euro comincia a circolare come mezzo di pagamento anche fisico e sostituisce dodici valute nazionali con le quali coabita per un paio di mesi, prima che queste ultime cessino il loro corso legale.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E’ la prima volta nella storia che un gruppo di paesi rinuncia volontariamente alla propria moneta e delega ad un organismo internazionale – la Banca Centrale Europea (</a:t>
            </a:r>
            <a:r>
              <a:rPr lang="it-IT" i="1" dirty="0">
                <a:latin typeface="Arial" panose="020B0604020202020204" pitchFamily="34" charset="0"/>
                <a:cs typeface="Arial" panose="020B0604020202020204" pitchFamily="34" charset="0"/>
              </a:rPr>
              <a:t>BCE</a:t>
            </a:r>
            <a:r>
              <a:rPr lang="it-IT" dirty="0">
                <a:latin typeface="Arial" panose="020B0604020202020204" pitchFamily="34" charset="0"/>
                <a:cs typeface="Arial" panose="020B0604020202020204" pitchFamily="34" charset="0"/>
              </a:rPr>
              <a:t>) – la propria sovranità monetaria.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In realtà, non solo la sovranità monetaria. Infatti, il rispetto dei vincoli imposti dal Patto di Stabilità limita anche la sovranità in materia di politiche fiscali.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Al momento i paesi dell’eurozona sono 19 (dei 28 che formano l’Unione Europea)	</a:t>
            </a:r>
          </a:p>
        </p:txBody>
      </p:sp>
      <p:sp>
        <p:nvSpPr>
          <p:cNvPr id="12" name="Text Box 8"/>
          <p:cNvSpPr txBox="1">
            <a:spLocks noChangeArrowheads="1"/>
          </p:cNvSpPr>
          <p:nvPr/>
        </p:nvSpPr>
        <p:spPr bwMode="auto">
          <a:xfrm>
            <a:off x="462977" y="548680"/>
            <a:ext cx="8146037"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defTabSz="912813" eaLnBrk="0" hangingPunct="0">
              <a:defRPr sz="2000" b="1">
                <a:solidFill>
                  <a:schemeClr val="bg1"/>
                </a:solidFill>
                <a:latin typeface="Arial" charset="0"/>
                <a:cs typeface="Arial" charset="0"/>
              </a:defRPr>
            </a:lvl1pPr>
            <a:lvl2pPr marL="742950" indent="-285750" defTabSz="912813" eaLnBrk="0" hangingPunct="0">
              <a:defRPr sz="2000" b="1">
                <a:solidFill>
                  <a:schemeClr val="bg1"/>
                </a:solidFill>
                <a:latin typeface="Arial" charset="0"/>
                <a:cs typeface="Arial" charset="0"/>
              </a:defRPr>
            </a:lvl2pPr>
            <a:lvl3pPr marL="1143000" indent="-228600" defTabSz="912813" eaLnBrk="0" hangingPunct="0">
              <a:defRPr sz="2000" b="1">
                <a:solidFill>
                  <a:schemeClr val="bg1"/>
                </a:solidFill>
                <a:latin typeface="Arial" charset="0"/>
                <a:cs typeface="Arial" charset="0"/>
              </a:defRPr>
            </a:lvl3pPr>
            <a:lvl4pPr marL="1600200" indent="-228600" defTabSz="912813" eaLnBrk="0" hangingPunct="0">
              <a:defRPr sz="2000" b="1">
                <a:solidFill>
                  <a:schemeClr val="bg1"/>
                </a:solidFill>
                <a:latin typeface="Arial" charset="0"/>
                <a:cs typeface="Arial" charset="0"/>
              </a:defRPr>
            </a:lvl4pPr>
            <a:lvl5pPr marL="2057400" indent="-228600" defTabSz="912813" eaLnBrk="0" hangingPunct="0">
              <a:defRPr sz="2000" b="1">
                <a:solidFill>
                  <a:schemeClr val="bg1"/>
                </a:solidFill>
                <a:latin typeface="Arial" charset="0"/>
                <a:cs typeface="Arial" charset="0"/>
              </a:defRPr>
            </a:lvl5pPr>
            <a:lvl6pPr marL="2514600" indent="-228600" algn="r" defTabSz="912813" eaLnBrk="0" fontAlgn="base" hangingPunct="0">
              <a:spcBef>
                <a:spcPct val="0"/>
              </a:spcBef>
              <a:spcAft>
                <a:spcPct val="0"/>
              </a:spcAft>
              <a:defRPr sz="2000" b="1">
                <a:solidFill>
                  <a:schemeClr val="bg1"/>
                </a:solidFill>
                <a:latin typeface="Arial" charset="0"/>
                <a:cs typeface="Arial" charset="0"/>
              </a:defRPr>
            </a:lvl6pPr>
            <a:lvl7pPr marL="2971800" indent="-228600" algn="r" defTabSz="912813" eaLnBrk="0" fontAlgn="base" hangingPunct="0">
              <a:spcBef>
                <a:spcPct val="0"/>
              </a:spcBef>
              <a:spcAft>
                <a:spcPct val="0"/>
              </a:spcAft>
              <a:defRPr sz="2000" b="1">
                <a:solidFill>
                  <a:schemeClr val="bg1"/>
                </a:solidFill>
                <a:latin typeface="Arial" charset="0"/>
                <a:cs typeface="Arial" charset="0"/>
              </a:defRPr>
            </a:lvl7pPr>
            <a:lvl8pPr marL="3429000" indent="-228600" algn="r" defTabSz="912813" eaLnBrk="0" fontAlgn="base" hangingPunct="0">
              <a:spcBef>
                <a:spcPct val="0"/>
              </a:spcBef>
              <a:spcAft>
                <a:spcPct val="0"/>
              </a:spcAft>
              <a:defRPr sz="2000" b="1">
                <a:solidFill>
                  <a:schemeClr val="bg1"/>
                </a:solidFill>
                <a:latin typeface="Arial" charset="0"/>
                <a:cs typeface="Arial" charset="0"/>
              </a:defRPr>
            </a:lvl8pPr>
            <a:lvl9pPr marL="3886200" indent="-228600" algn="r" defTabSz="912813" eaLnBrk="0" fontAlgn="base" hangingPunct="0">
              <a:spcBef>
                <a:spcPct val="0"/>
              </a:spcBef>
              <a:spcAft>
                <a:spcPct val="0"/>
              </a:spcAft>
              <a:defRPr sz="2000" b="1">
                <a:solidFill>
                  <a:schemeClr val="bg1"/>
                </a:solidFill>
                <a:latin typeface="Arial" charset="0"/>
                <a:cs typeface="Arial" charset="0"/>
              </a:defRPr>
            </a:lvl9pPr>
          </a:lstStyle>
          <a:p>
            <a:pPr algn="ctr" eaLnBrk="1" hangingPunct="1"/>
            <a:r>
              <a:rPr lang="it-IT" altLang="it-IT" sz="3600" dirty="0" smtClean="0">
                <a:solidFill>
                  <a:schemeClr val="accent1">
                    <a:lumMod val="75000"/>
                  </a:schemeClr>
                </a:solidFill>
                <a:latin typeface="Calibri" panose="020F0502020204030204" pitchFamily="34" charset="0"/>
                <a:cs typeface="Times New Roman" pitchFamily="18" charset="0"/>
              </a:rPr>
              <a:t>Richiami storici</a:t>
            </a:r>
            <a:endParaRPr lang="it-IT" altLang="it-IT" sz="3600" dirty="0">
              <a:solidFill>
                <a:schemeClr val="accent1">
                  <a:lumMod val="75000"/>
                </a:schemeClr>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82782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D:\Temp\Frabetti Michele\34\notesCF2877\~636794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46" y="801937"/>
            <a:ext cx="8750969" cy="5606883"/>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p:cNvSpPr txBox="1">
            <a:spLocks/>
          </p:cNvSpPr>
          <p:nvPr/>
        </p:nvSpPr>
        <p:spPr>
          <a:xfrm>
            <a:off x="486888" y="-182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dirty="0" smtClean="0">
                <a:latin typeface="Arial" panose="020B0604020202020204" pitchFamily="34" charset="0"/>
                <a:cs typeface="Arial" panose="020B0604020202020204" pitchFamily="34" charset="0"/>
              </a:rPr>
              <a:t>FTSE MIB dal 4 marzo</a:t>
            </a:r>
            <a:endParaRPr lang="it-I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495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D:\Temp\Frabetti Michele\34\notesCF2877\sg201805233397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32" y="697832"/>
            <a:ext cx="8662736" cy="5710989"/>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p:cNvSpPr txBox="1">
            <a:spLocks/>
          </p:cNvSpPr>
          <p:nvPr/>
        </p:nvSpPr>
        <p:spPr>
          <a:xfrm>
            <a:off x="457200" y="-902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smtClean="0">
                <a:latin typeface="Arial" panose="020B0604020202020204" pitchFamily="34" charset="0"/>
                <a:cs typeface="Arial" panose="020B0604020202020204" pitchFamily="34" charset="0"/>
              </a:rPr>
              <a:t>FTSE MIB dal 7 maggio	</a:t>
            </a:r>
            <a:endParaRPr lang="it-I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643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D:\Temp\Frabetti Michele\34\notesCF2877\~879572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21" y="774612"/>
            <a:ext cx="8742947" cy="5606716"/>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p:cNvSpPr txBox="1">
            <a:spLocks/>
          </p:cNvSpPr>
          <p:nvPr/>
        </p:nvSpPr>
        <p:spPr>
          <a:xfrm>
            <a:off x="451262" y="-902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dirty="0" smtClean="0">
                <a:latin typeface="Arial" panose="020B0604020202020204" pitchFamily="34" charset="0"/>
                <a:cs typeface="Arial" panose="020B0604020202020204" pitchFamily="34" charset="0"/>
              </a:rPr>
              <a:t>Rendimento BTP 10 anni</a:t>
            </a:r>
            <a:endParaRPr lang="it-I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643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sp>
        <p:nvSpPr>
          <p:cNvPr id="7" name="CasellaDiTesto 6"/>
          <p:cNvSpPr txBox="1"/>
          <p:nvPr/>
        </p:nvSpPr>
        <p:spPr>
          <a:xfrm>
            <a:off x="720448" y="1700808"/>
            <a:ext cx="6137552" cy="1126462"/>
          </a:xfrm>
          <a:prstGeom prst="rect">
            <a:avLst/>
          </a:prstGeom>
          <a:noFill/>
        </p:spPr>
        <p:txBody>
          <a:bodyPr wrap="square">
            <a:spAutoFit/>
          </a:bodyPr>
          <a:lstStyle/>
          <a:p>
            <a:pPr defTabSz="457200">
              <a:lnSpc>
                <a:spcPct val="140000"/>
              </a:lnSpc>
              <a:defRPr/>
            </a:pPr>
            <a:r>
              <a:rPr lang="it-IT" sz="4800" b="1" dirty="0" smtClean="0">
                <a:solidFill>
                  <a:srgbClr val="023873"/>
                </a:solidFill>
                <a:uFill>
                  <a:solidFill>
                    <a:srgbClr val="008F39"/>
                  </a:solidFill>
                </a:uFill>
                <a:ea typeface="MS PGothic" pitchFamily="34" charset="-128"/>
                <a:cs typeface="Arial Black"/>
              </a:rPr>
              <a:t>IL MAGGIO FILOSOFICO</a:t>
            </a:r>
            <a:endParaRPr lang="it-IT" sz="4800" b="1" dirty="0">
              <a:solidFill>
                <a:srgbClr val="023873"/>
              </a:solidFill>
              <a:uFill>
                <a:solidFill>
                  <a:srgbClr val="008F39"/>
                </a:solidFill>
              </a:uFill>
              <a:ea typeface="MS PGothic" pitchFamily="34" charset="-128"/>
              <a:cs typeface="Arial Black"/>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9953" y="476672"/>
            <a:ext cx="3561236" cy="720080"/>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6248986"/>
            <a:ext cx="749214" cy="53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837797" y="6332668"/>
            <a:ext cx="2167966" cy="369332"/>
          </a:xfrm>
          <a:prstGeom prst="rect">
            <a:avLst/>
          </a:prstGeom>
          <a:noFill/>
        </p:spPr>
        <p:txBody>
          <a:bodyPr wrap="none" rtlCol="0">
            <a:spAutoFit/>
          </a:bodyPr>
          <a:lstStyle/>
          <a:p>
            <a:r>
              <a:rPr lang="it-IT" b="1" dirty="0" smtClean="0">
                <a:solidFill>
                  <a:srgbClr val="1A3F6C"/>
                </a:solidFill>
              </a:rPr>
              <a:t>Il cuore nel territorio</a:t>
            </a:r>
            <a:endParaRPr lang="it-IT" b="1" dirty="0">
              <a:solidFill>
                <a:srgbClr val="1A3F6C"/>
              </a:solidFill>
            </a:endParaRPr>
          </a:p>
        </p:txBody>
      </p:sp>
      <p:sp>
        <p:nvSpPr>
          <p:cNvPr id="3" name="Rettangolo 2"/>
          <p:cNvSpPr/>
          <p:nvPr/>
        </p:nvSpPr>
        <p:spPr>
          <a:xfrm>
            <a:off x="4362563" y="4729954"/>
            <a:ext cx="4572000" cy="529569"/>
          </a:xfrm>
          <a:prstGeom prst="rect">
            <a:avLst/>
          </a:prstGeom>
        </p:spPr>
        <p:txBody>
          <a:bodyPr>
            <a:spAutoFit/>
          </a:bodyPr>
          <a:lstStyle/>
          <a:p>
            <a:pPr algn="ctr" defTabSz="457200">
              <a:lnSpc>
                <a:spcPct val="110000"/>
              </a:lnSpc>
              <a:defRPr/>
            </a:pPr>
            <a:r>
              <a:rPr lang="it-IT" sz="2800" b="1" i="1" dirty="0" smtClean="0">
                <a:solidFill>
                  <a:srgbClr val="023873"/>
                </a:solidFill>
                <a:uFill>
                  <a:solidFill>
                    <a:srgbClr val="008F39"/>
                  </a:solidFill>
                </a:uFill>
                <a:latin typeface="Arial"/>
                <a:ea typeface="MS PGothic" pitchFamily="34" charset="-128"/>
                <a:cs typeface="Arial"/>
              </a:rPr>
              <a:t>Grazie per l’attenzione</a:t>
            </a:r>
            <a:endParaRPr lang="it-IT" sz="2400" i="1" dirty="0">
              <a:solidFill>
                <a:srgbClr val="023873"/>
              </a:solidFill>
              <a:uFill>
                <a:solidFill>
                  <a:srgbClr val="008F39"/>
                </a:solidFill>
              </a:uFill>
              <a:latin typeface="Arial"/>
              <a:ea typeface="MS PGothic" pitchFamily="34" charset="-128"/>
              <a:cs typeface="Arial"/>
            </a:endParaRPr>
          </a:p>
        </p:txBody>
      </p:sp>
      <p:sp>
        <p:nvSpPr>
          <p:cNvPr id="15" name="Rettangolo 14"/>
          <p:cNvSpPr/>
          <p:nvPr/>
        </p:nvSpPr>
        <p:spPr>
          <a:xfrm>
            <a:off x="827584" y="2636912"/>
            <a:ext cx="5820979" cy="190343"/>
          </a:xfrm>
          <a:prstGeom prst="rect">
            <a:avLst/>
          </a:prstGeom>
          <a:solidFill>
            <a:srgbClr val="008F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sp>
        <p:nvSpPr>
          <p:cNvPr id="6" name="CasellaDiTesto 5"/>
          <p:cNvSpPr txBox="1"/>
          <p:nvPr/>
        </p:nvSpPr>
        <p:spPr>
          <a:xfrm>
            <a:off x="1043608" y="5661248"/>
            <a:ext cx="3242362" cy="400110"/>
          </a:xfrm>
          <a:prstGeom prst="rect">
            <a:avLst/>
          </a:prstGeom>
          <a:noFill/>
        </p:spPr>
        <p:txBody>
          <a:bodyPr wrap="none" rtlCol="0">
            <a:spAutoFit/>
          </a:bodyPr>
          <a:lstStyle/>
          <a:p>
            <a:r>
              <a:rPr lang="it-IT" sz="2000" dirty="0" smtClean="0"/>
              <a:t>BOLOGNA, 24 MAGGIO 2018</a:t>
            </a:r>
            <a:endParaRPr lang="it-IT" sz="2000" dirty="0"/>
          </a:p>
        </p:txBody>
      </p:sp>
      <p:sp>
        <p:nvSpPr>
          <p:cNvPr id="8" name="CasellaDiTesto 7"/>
          <p:cNvSpPr txBox="1"/>
          <p:nvPr/>
        </p:nvSpPr>
        <p:spPr>
          <a:xfrm>
            <a:off x="859119" y="2961818"/>
            <a:ext cx="4146328" cy="1200329"/>
          </a:xfrm>
          <a:prstGeom prst="rect">
            <a:avLst/>
          </a:prstGeom>
          <a:noFill/>
        </p:spPr>
        <p:txBody>
          <a:bodyPr wrap="none" rtlCol="0">
            <a:spAutoFit/>
          </a:bodyPr>
          <a:lstStyle/>
          <a:p>
            <a:r>
              <a:rPr lang="it-IT" sz="3600" b="1" dirty="0" smtClean="0">
                <a:solidFill>
                  <a:srgbClr val="1A3F6C"/>
                </a:solidFill>
              </a:rPr>
              <a:t>1998: EURO/NEURO </a:t>
            </a:r>
            <a:br>
              <a:rPr lang="it-IT" sz="3600" b="1" dirty="0" smtClean="0">
                <a:solidFill>
                  <a:srgbClr val="1A3F6C"/>
                </a:solidFill>
              </a:rPr>
            </a:br>
            <a:r>
              <a:rPr lang="it-IT" sz="3600" b="1" dirty="0" smtClean="0">
                <a:solidFill>
                  <a:srgbClr val="1A3F6C"/>
                </a:solidFill>
              </a:rPr>
              <a:t>(la moneta d’Italia)</a:t>
            </a:r>
            <a:endParaRPr lang="it-IT" sz="3600" b="1" dirty="0">
              <a:solidFill>
                <a:srgbClr val="1A3F6C"/>
              </a:solidFill>
            </a:endParaRPr>
          </a:p>
        </p:txBody>
      </p:sp>
    </p:spTree>
    <p:extLst>
      <p:ext uri="{BB962C8B-B14F-4D97-AF65-F5344CB8AC3E}">
        <p14:creationId xmlns:p14="http://schemas.microsoft.com/office/powerpoint/2010/main" val="410010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8"/>
          <p:cNvSpPr txBox="1">
            <a:spLocks noChangeArrowheads="1"/>
          </p:cNvSpPr>
          <p:nvPr/>
        </p:nvSpPr>
        <p:spPr bwMode="auto">
          <a:xfrm>
            <a:off x="462977" y="332656"/>
            <a:ext cx="8146037"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defTabSz="912813" eaLnBrk="0" hangingPunct="0">
              <a:defRPr sz="2000" b="1">
                <a:solidFill>
                  <a:schemeClr val="bg1"/>
                </a:solidFill>
                <a:latin typeface="Arial" charset="0"/>
                <a:cs typeface="Arial" charset="0"/>
              </a:defRPr>
            </a:lvl1pPr>
            <a:lvl2pPr marL="742950" indent="-285750" defTabSz="912813" eaLnBrk="0" hangingPunct="0">
              <a:defRPr sz="2000" b="1">
                <a:solidFill>
                  <a:schemeClr val="bg1"/>
                </a:solidFill>
                <a:latin typeface="Arial" charset="0"/>
                <a:cs typeface="Arial" charset="0"/>
              </a:defRPr>
            </a:lvl2pPr>
            <a:lvl3pPr marL="1143000" indent="-228600" defTabSz="912813" eaLnBrk="0" hangingPunct="0">
              <a:defRPr sz="2000" b="1">
                <a:solidFill>
                  <a:schemeClr val="bg1"/>
                </a:solidFill>
                <a:latin typeface="Arial" charset="0"/>
                <a:cs typeface="Arial" charset="0"/>
              </a:defRPr>
            </a:lvl3pPr>
            <a:lvl4pPr marL="1600200" indent="-228600" defTabSz="912813" eaLnBrk="0" hangingPunct="0">
              <a:defRPr sz="2000" b="1">
                <a:solidFill>
                  <a:schemeClr val="bg1"/>
                </a:solidFill>
                <a:latin typeface="Arial" charset="0"/>
                <a:cs typeface="Arial" charset="0"/>
              </a:defRPr>
            </a:lvl4pPr>
            <a:lvl5pPr marL="2057400" indent="-228600" defTabSz="912813" eaLnBrk="0" hangingPunct="0">
              <a:defRPr sz="2000" b="1">
                <a:solidFill>
                  <a:schemeClr val="bg1"/>
                </a:solidFill>
                <a:latin typeface="Arial" charset="0"/>
                <a:cs typeface="Arial" charset="0"/>
              </a:defRPr>
            </a:lvl5pPr>
            <a:lvl6pPr marL="2514600" indent="-228600" algn="r" defTabSz="912813" eaLnBrk="0" fontAlgn="base" hangingPunct="0">
              <a:spcBef>
                <a:spcPct val="0"/>
              </a:spcBef>
              <a:spcAft>
                <a:spcPct val="0"/>
              </a:spcAft>
              <a:defRPr sz="2000" b="1">
                <a:solidFill>
                  <a:schemeClr val="bg1"/>
                </a:solidFill>
                <a:latin typeface="Arial" charset="0"/>
                <a:cs typeface="Arial" charset="0"/>
              </a:defRPr>
            </a:lvl6pPr>
            <a:lvl7pPr marL="2971800" indent="-228600" algn="r" defTabSz="912813" eaLnBrk="0" fontAlgn="base" hangingPunct="0">
              <a:spcBef>
                <a:spcPct val="0"/>
              </a:spcBef>
              <a:spcAft>
                <a:spcPct val="0"/>
              </a:spcAft>
              <a:defRPr sz="2000" b="1">
                <a:solidFill>
                  <a:schemeClr val="bg1"/>
                </a:solidFill>
                <a:latin typeface="Arial" charset="0"/>
                <a:cs typeface="Arial" charset="0"/>
              </a:defRPr>
            </a:lvl7pPr>
            <a:lvl8pPr marL="3429000" indent="-228600" algn="r" defTabSz="912813" eaLnBrk="0" fontAlgn="base" hangingPunct="0">
              <a:spcBef>
                <a:spcPct val="0"/>
              </a:spcBef>
              <a:spcAft>
                <a:spcPct val="0"/>
              </a:spcAft>
              <a:defRPr sz="2000" b="1">
                <a:solidFill>
                  <a:schemeClr val="bg1"/>
                </a:solidFill>
                <a:latin typeface="Arial" charset="0"/>
                <a:cs typeface="Arial" charset="0"/>
              </a:defRPr>
            </a:lvl8pPr>
            <a:lvl9pPr marL="3886200" indent="-228600" algn="r" defTabSz="912813" eaLnBrk="0" fontAlgn="base" hangingPunct="0">
              <a:spcBef>
                <a:spcPct val="0"/>
              </a:spcBef>
              <a:spcAft>
                <a:spcPct val="0"/>
              </a:spcAft>
              <a:defRPr sz="2000" b="1">
                <a:solidFill>
                  <a:schemeClr val="bg1"/>
                </a:solidFill>
                <a:latin typeface="Arial" charset="0"/>
                <a:cs typeface="Arial" charset="0"/>
              </a:defRPr>
            </a:lvl9pPr>
          </a:lstStyle>
          <a:p>
            <a:pPr algn="ctr" eaLnBrk="1" hangingPunct="1"/>
            <a:r>
              <a:rPr lang="it-IT" altLang="it-IT" sz="3600" dirty="0" smtClean="0">
                <a:solidFill>
                  <a:schemeClr val="accent1">
                    <a:lumMod val="75000"/>
                  </a:schemeClr>
                </a:solidFill>
                <a:latin typeface="Calibri" panose="020F0502020204030204" pitchFamily="34" charset="0"/>
                <a:cs typeface="Times New Roman" pitchFamily="18" charset="0"/>
              </a:rPr>
              <a:t>Un bilancio dell’euro</a:t>
            </a:r>
            <a:endParaRPr lang="it-IT" altLang="it-IT" sz="3600" dirty="0">
              <a:solidFill>
                <a:schemeClr val="accent1">
                  <a:lumMod val="75000"/>
                </a:schemeClr>
              </a:solidFill>
              <a:latin typeface="Calibri" panose="020F0502020204030204" pitchFamily="34" charset="0"/>
              <a:cs typeface="Times New Roman" pitchFamily="18" charset="0"/>
            </a:endParaRPr>
          </a:p>
        </p:txBody>
      </p:sp>
      <p:sp>
        <p:nvSpPr>
          <p:cNvPr id="3" name="CasellaDiTesto 2"/>
          <p:cNvSpPr txBox="1"/>
          <p:nvPr/>
        </p:nvSpPr>
        <p:spPr>
          <a:xfrm>
            <a:off x="457242" y="1052736"/>
            <a:ext cx="7848872" cy="5570756"/>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Principali critiche:</a:t>
            </a:r>
          </a:p>
          <a:p>
            <a:endParaRPr lang="it-IT"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b="1" dirty="0">
                <a:latin typeface="Arial" panose="020B0604020202020204" pitchFamily="34" charset="0"/>
                <a:cs typeface="Arial" panose="020B0604020202020204" pitchFamily="34" charset="0"/>
              </a:rPr>
              <a:t>l’euro ha generato aumenti dei prezzi. </a:t>
            </a:r>
          </a:p>
          <a:p>
            <a:r>
              <a:rPr lang="it-IT" dirty="0">
                <a:latin typeface="Arial" panose="020B0604020202020204" pitchFamily="34" charset="0"/>
                <a:cs typeface="Arial" panose="020B0604020202020204" pitchFamily="34" charset="0"/>
              </a:rPr>
              <a:t>In effetti, nei primi mesi del 2002 si assiste ad una conversione dei listini a tassi talvolta diversi da quelli ufficiali. In Italia, soprattutto per beni alimentari e di largo consumo, si assiste ad aumenti significativi dei prezzi, al punto da ingenerare l’impressione che l’euro sia stato convertito con mille lire.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E’ tutta colpa dell’euro?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L’Istat e l’</a:t>
            </a:r>
            <a:r>
              <a:rPr lang="it-IT" dirty="0" err="1">
                <a:latin typeface="Arial" panose="020B0604020202020204" pitchFamily="34" charset="0"/>
                <a:cs typeface="Arial" panose="020B0604020202020204" pitchFamily="34" charset="0"/>
              </a:rPr>
              <a:t>Eurostat</a:t>
            </a:r>
            <a:r>
              <a:rPr lang="it-IT" dirty="0">
                <a:latin typeface="Arial" panose="020B0604020202020204" pitchFamily="34" charset="0"/>
                <a:cs typeface="Arial" panose="020B0604020202020204" pitchFamily="34" charset="0"/>
              </a:rPr>
              <a:t> tendono ad assolvere l’euro da tale responsabilità ed attribuiscono ad altre spiegazioni gli aumenti rilevati. Resta il fatto che se l’euro fosse causa di aumento dei prezzi, ciò dovrebbe rilevarsi più o meno in tutti i paesi dove l’euro compare nel 2002. Invece non è così; il fenomeno è soprattutto italiano (e greco) e quindi le cause dell’aumento dei prezzi – che c’è stato, ma in media è stato minore di quello percepito – vanno ricercate altrove.</a:t>
            </a:r>
          </a:p>
          <a:p>
            <a:endParaRPr lang="it-IT" dirty="0"/>
          </a:p>
        </p:txBody>
      </p:sp>
    </p:spTree>
    <p:extLst>
      <p:ext uri="{BB962C8B-B14F-4D97-AF65-F5344CB8AC3E}">
        <p14:creationId xmlns:p14="http://schemas.microsoft.com/office/powerpoint/2010/main" val="15901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8"/>
          <p:cNvSpPr txBox="1">
            <a:spLocks noChangeArrowheads="1"/>
          </p:cNvSpPr>
          <p:nvPr/>
        </p:nvSpPr>
        <p:spPr bwMode="auto">
          <a:xfrm>
            <a:off x="462977" y="332656"/>
            <a:ext cx="8146037"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defTabSz="912813" eaLnBrk="0" hangingPunct="0">
              <a:defRPr sz="2000" b="1">
                <a:solidFill>
                  <a:schemeClr val="bg1"/>
                </a:solidFill>
                <a:latin typeface="Arial" charset="0"/>
                <a:cs typeface="Arial" charset="0"/>
              </a:defRPr>
            </a:lvl1pPr>
            <a:lvl2pPr marL="742950" indent="-285750" defTabSz="912813" eaLnBrk="0" hangingPunct="0">
              <a:defRPr sz="2000" b="1">
                <a:solidFill>
                  <a:schemeClr val="bg1"/>
                </a:solidFill>
                <a:latin typeface="Arial" charset="0"/>
                <a:cs typeface="Arial" charset="0"/>
              </a:defRPr>
            </a:lvl2pPr>
            <a:lvl3pPr marL="1143000" indent="-228600" defTabSz="912813" eaLnBrk="0" hangingPunct="0">
              <a:defRPr sz="2000" b="1">
                <a:solidFill>
                  <a:schemeClr val="bg1"/>
                </a:solidFill>
                <a:latin typeface="Arial" charset="0"/>
                <a:cs typeface="Arial" charset="0"/>
              </a:defRPr>
            </a:lvl3pPr>
            <a:lvl4pPr marL="1600200" indent="-228600" defTabSz="912813" eaLnBrk="0" hangingPunct="0">
              <a:defRPr sz="2000" b="1">
                <a:solidFill>
                  <a:schemeClr val="bg1"/>
                </a:solidFill>
                <a:latin typeface="Arial" charset="0"/>
                <a:cs typeface="Arial" charset="0"/>
              </a:defRPr>
            </a:lvl4pPr>
            <a:lvl5pPr marL="2057400" indent="-228600" defTabSz="912813" eaLnBrk="0" hangingPunct="0">
              <a:defRPr sz="2000" b="1">
                <a:solidFill>
                  <a:schemeClr val="bg1"/>
                </a:solidFill>
                <a:latin typeface="Arial" charset="0"/>
                <a:cs typeface="Arial" charset="0"/>
              </a:defRPr>
            </a:lvl5pPr>
            <a:lvl6pPr marL="2514600" indent="-228600" algn="r" defTabSz="912813" eaLnBrk="0" fontAlgn="base" hangingPunct="0">
              <a:spcBef>
                <a:spcPct val="0"/>
              </a:spcBef>
              <a:spcAft>
                <a:spcPct val="0"/>
              </a:spcAft>
              <a:defRPr sz="2000" b="1">
                <a:solidFill>
                  <a:schemeClr val="bg1"/>
                </a:solidFill>
                <a:latin typeface="Arial" charset="0"/>
                <a:cs typeface="Arial" charset="0"/>
              </a:defRPr>
            </a:lvl6pPr>
            <a:lvl7pPr marL="2971800" indent="-228600" algn="r" defTabSz="912813" eaLnBrk="0" fontAlgn="base" hangingPunct="0">
              <a:spcBef>
                <a:spcPct val="0"/>
              </a:spcBef>
              <a:spcAft>
                <a:spcPct val="0"/>
              </a:spcAft>
              <a:defRPr sz="2000" b="1">
                <a:solidFill>
                  <a:schemeClr val="bg1"/>
                </a:solidFill>
                <a:latin typeface="Arial" charset="0"/>
                <a:cs typeface="Arial" charset="0"/>
              </a:defRPr>
            </a:lvl7pPr>
            <a:lvl8pPr marL="3429000" indent="-228600" algn="r" defTabSz="912813" eaLnBrk="0" fontAlgn="base" hangingPunct="0">
              <a:spcBef>
                <a:spcPct val="0"/>
              </a:spcBef>
              <a:spcAft>
                <a:spcPct val="0"/>
              </a:spcAft>
              <a:defRPr sz="2000" b="1">
                <a:solidFill>
                  <a:schemeClr val="bg1"/>
                </a:solidFill>
                <a:latin typeface="Arial" charset="0"/>
                <a:cs typeface="Arial" charset="0"/>
              </a:defRPr>
            </a:lvl8pPr>
            <a:lvl9pPr marL="3886200" indent="-228600" algn="r" defTabSz="912813" eaLnBrk="0" fontAlgn="base" hangingPunct="0">
              <a:spcBef>
                <a:spcPct val="0"/>
              </a:spcBef>
              <a:spcAft>
                <a:spcPct val="0"/>
              </a:spcAft>
              <a:defRPr sz="2000" b="1">
                <a:solidFill>
                  <a:schemeClr val="bg1"/>
                </a:solidFill>
                <a:latin typeface="Arial" charset="0"/>
                <a:cs typeface="Arial" charset="0"/>
              </a:defRPr>
            </a:lvl9pPr>
          </a:lstStyle>
          <a:p>
            <a:pPr algn="ctr" eaLnBrk="1" hangingPunct="1"/>
            <a:r>
              <a:rPr lang="it-IT" altLang="it-IT" sz="3600" dirty="0" smtClean="0">
                <a:solidFill>
                  <a:schemeClr val="accent1">
                    <a:lumMod val="75000"/>
                  </a:schemeClr>
                </a:solidFill>
                <a:latin typeface="Calibri" panose="020F0502020204030204" pitchFamily="34" charset="0"/>
                <a:cs typeface="Times New Roman" pitchFamily="18" charset="0"/>
              </a:rPr>
              <a:t>Un bilancio dell’euro</a:t>
            </a:r>
            <a:endParaRPr lang="it-IT" altLang="it-IT" sz="3600" dirty="0">
              <a:solidFill>
                <a:schemeClr val="accent1">
                  <a:lumMod val="75000"/>
                </a:schemeClr>
              </a:solidFill>
              <a:latin typeface="Calibri" panose="020F0502020204030204" pitchFamily="34" charset="0"/>
              <a:cs typeface="Times New Roman" pitchFamily="18" charset="0"/>
            </a:endParaRPr>
          </a:p>
        </p:txBody>
      </p:sp>
      <p:sp>
        <p:nvSpPr>
          <p:cNvPr id="3" name="CasellaDiTesto 2"/>
          <p:cNvSpPr txBox="1"/>
          <p:nvPr/>
        </p:nvSpPr>
        <p:spPr>
          <a:xfrm>
            <a:off x="457242" y="1052736"/>
            <a:ext cx="7848872" cy="5632311"/>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Principali critiche:</a:t>
            </a:r>
          </a:p>
          <a:p>
            <a:endParaRPr lang="it-IT"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b="1" dirty="0">
                <a:latin typeface="Arial" panose="020B0604020202020204" pitchFamily="34" charset="0"/>
                <a:cs typeface="Arial" panose="020B0604020202020204" pitchFamily="34" charset="0"/>
              </a:rPr>
              <a:t>Una seconda critica attiene al ruolo della BCE, alla quale sono state rivolte due obiezioni principali. </a:t>
            </a:r>
          </a:p>
          <a:p>
            <a:endParaRPr lang="it-IT" sz="2000"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Una riguarda il presunto eccesso di </a:t>
            </a:r>
            <a:r>
              <a:rPr lang="it-IT" i="1" dirty="0">
                <a:latin typeface="Arial" panose="020B0604020202020204" pitchFamily="34" charset="0"/>
                <a:cs typeface="Arial" panose="020B0604020202020204" pitchFamily="34" charset="0"/>
              </a:rPr>
              <a:t>indipendenza</a:t>
            </a:r>
            <a:r>
              <a:rPr lang="it-IT" dirty="0">
                <a:latin typeface="Arial" panose="020B0604020202020204" pitchFamily="34" charset="0"/>
                <a:cs typeface="Arial" panose="020B0604020202020204" pitchFamily="34" charset="0"/>
              </a:rPr>
              <a:t> e l’altra riguarda gli </a:t>
            </a:r>
            <a:r>
              <a:rPr lang="it-IT" i="1" dirty="0">
                <a:latin typeface="Arial" panose="020B0604020202020204" pitchFamily="34" charset="0"/>
                <a:cs typeface="Arial" panose="020B0604020202020204" pitchFamily="34" charset="0"/>
              </a:rPr>
              <a:t>obiettivi</a:t>
            </a:r>
            <a:r>
              <a:rPr lang="it-IT" dirty="0">
                <a:latin typeface="Arial" panose="020B0604020202020204" pitchFamily="34" charset="0"/>
                <a:cs typeface="Arial" panose="020B0604020202020204" pitchFamily="34" charset="0"/>
              </a:rPr>
              <a:t> che essa persegue.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In realtà i due aspetti sono strettamente collegati e per affrontarli occorre ricordare che l’obiettivo prioritario della </a:t>
            </a:r>
            <a:r>
              <a:rPr lang="it-IT" i="1" dirty="0">
                <a:latin typeface="Arial" panose="020B0604020202020204" pitchFamily="34" charset="0"/>
                <a:cs typeface="Arial" panose="020B0604020202020204" pitchFamily="34" charset="0"/>
              </a:rPr>
              <a:t>BCE</a:t>
            </a:r>
            <a:r>
              <a:rPr lang="it-IT" dirty="0">
                <a:latin typeface="Arial" panose="020B0604020202020204" pitchFamily="34" charset="0"/>
                <a:cs typeface="Arial" panose="020B0604020202020204" pitchFamily="34" charset="0"/>
              </a:rPr>
              <a:t>, come risulta in modo inequivocabile dall’art 2 dello Statuto, è la </a:t>
            </a:r>
            <a:r>
              <a:rPr lang="it-IT" i="1" dirty="0">
                <a:latin typeface="Arial" panose="020B0604020202020204" pitchFamily="34" charset="0"/>
                <a:cs typeface="Arial" panose="020B0604020202020204" pitchFamily="34" charset="0"/>
              </a:rPr>
              <a:t>stabilità dei prezzi</a:t>
            </a:r>
            <a:r>
              <a:rPr lang="it-IT" dirty="0">
                <a:latin typeface="Arial" panose="020B0604020202020204" pitchFamily="34" charset="0"/>
                <a:cs typeface="Arial" panose="020B0604020202020204" pitchFamily="34" charset="0"/>
              </a:rPr>
              <a:t> attraverso il contenimento del tasso di inflazione. Solo in seconda battuta la </a:t>
            </a:r>
            <a:r>
              <a:rPr lang="it-IT" i="1" dirty="0">
                <a:latin typeface="Arial" panose="020B0604020202020204" pitchFamily="34" charset="0"/>
                <a:cs typeface="Arial" panose="020B0604020202020204" pitchFamily="34" charset="0"/>
              </a:rPr>
              <a:t>BCE</a:t>
            </a:r>
            <a:r>
              <a:rPr lang="it-IT" dirty="0">
                <a:latin typeface="Arial" panose="020B0604020202020204" pitchFamily="34" charset="0"/>
                <a:cs typeface="Arial" panose="020B0604020202020204" pitchFamily="34" charset="0"/>
              </a:rPr>
              <a:t>, dopo aver ottemperato al suddetto compito, </a:t>
            </a:r>
            <a:r>
              <a:rPr lang="it-IT" i="1" dirty="0">
                <a:latin typeface="Arial" panose="020B0604020202020204" pitchFamily="34" charset="0"/>
                <a:cs typeface="Arial" panose="020B0604020202020204" pitchFamily="34" charset="0"/>
              </a:rPr>
              <a:t>può </a:t>
            </a:r>
            <a:r>
              <a:rPr lang="it-IT" dirty="0">
                <a:latin typeface="Arial" panose="020B0604020202020204" pitchFamily="34" charset="0"/>
                <a:cs typeface="Arial" panose="020B0604020202020204" pitchFamily="34" charset="0"/>
              </a:rPr>
              <a:t>assecondare gli Stati membri su altri obiettivi come la crescita e l’occupazione. Ciò che </a:t>
            </a:r>
            <a:r>
              <a:rPr lang="it-IT" i="1" dirty="0">
                <a:latin typeface="Arial" panose="020B0604020202020204" pitchFamily="34" charset="0"/>
                <a:cs typeface="Arial" panose="020B0604020202020204" pitchFamily="34" charset="0"/>
              </a:rPr>
              <a:t>è vietato </a:t>
            </a:r>
            <a:r>
              <a:rPr lang="it-IT" dirty="0">
                <a:latin typeface="Arial" panose="020B0604020202020204" pitchFamily="34" charset="0"/>
                <a:cs typeface="Arial" panose="020B0604020202020204" pitchFamily="34" charset="0"/>
              </a:rPr>
              <a:t>alla </a:t>
            </a:r>
            <a:r>
              <a:rPr lang="it-IT" i="1" dirty="0">
                <a:latin typeface="Arial" panose="020B0604020202020204" pitchFamily="34" charset="0"/>
                <a:cs typeface="Arial" panose="020B0604020202020204" pitchFamily="34" charset="0"/>
              </a:rPr>
              <a:t>BCE</a:t>
            </a:r>
            <a:r>
              <a:rPr lang="it-IT" dirty="0">
                <a:latin typeface="Arial" panose="020B0604020202020204" pitchFamily="34" charset="0"/>
                <a:cs typeface="Arial" panose="020B0604020202020204" pitchFamily="34" charset="0"/>
              </a:rPr>
              <a:t> ed alle banche centrali dell’eurozona, come recita l’art. 21 dello Statuto, è «la concessione di qualsiasi forma di facilitazione creditizia a […] amministrazioni statali, regionali, […] così come l’acquisto diretto presso di essi di titoli di debito».</a:t>
            </a:r>
          </a:p>
          <a:p>
            <a:endParaRPr lang="it-IT" sz="1600" dirty="0"/>
          </a:p>
        </p:txBody>
      </p:sp>
    </p:spTree>
    <p:extLst>
      <p:ext uri="{BB962C8B-B14F-4D97-AF65-F5344CB8AC3E}">
        <p14:creationId xmlns:p14="http://schemas.microsoft.com/office/powerpoint/2010/main" val="1361656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8"/>
          <p:cNvSpPr txBox="1">
            <a:spLocks noChangeArrowheads="1"/>
          </p:cNvSpPr>
          <p:nvPr/>
        </p:nvSpPr>
        <p:spPr bwMode="auto">
          <a:xfrm>
            <a:off x="462977" y="332656"/>
            <a:ext cx="8146037"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defTabSz="912813" eaLnBrk="0" hangingPunct="0">
              <a:defRPr sz="2000" b="1">
                <a:solidFill>
                  <a:schemeClr val="bg1"/>
                </a:solidFill>
                <a:latin typeface="Arial" charset="0"/>
                <a:cs typeface="Arial" charset="0"/>
              </a:defRPr>
            </a:lvl1pPr>
            <a:lvl2pPr marL="742950" indent="-285750" defTabSz="912813" eaLnBrk="0" hangingPunct="0">
              <a:defRPr sz="2000" b="1">
                <a:solidFill>
                  <a:schemeClr val="bg1"/>
                </a:solidFill>
                <a:latin typeface="Arial" charset="0"/>
                <a:cs typeface="Arial" charset="0"/>
              </a:defRPr>
            </a:lvl2pPr>
            <a:lvl3pPr marL="1143000" indent="-228600" defTabSz="912813" eaLnBrk="0" hangingPunct="0">
              <a:defRPr sz="2000" b="1">
                <a:solidFill>
                  <a:schemeClr val="bg1"/>
                </a:solidFill>
                <a:latin typeface="Arial" charset="0"/>
                <a:cs typeface="Arial" charset="0"/>
              </a:defRPr>
            </a:lvl3pPr>
            <a:lvl4pPr marL="1600200" indent="-228600" defTabSz="912813" eaLnBrk="0" hangingPunct="0">
              <a:defRPr sz="2000" b="1">
                <a:solidFill>
                  <a:schemeClr val="bg1"/>
                </a:solidFill>
                <a:latin typeface="Arial" charset="0"/>
                <a:cs typeface="Arial" charset="0"/>
              </a:defRPr>
            </a:lvl4pPr>
            <a:lvl5pPr marL="2057400" indent="-228600" defTabSz="912813" eaLnBrk="0" hangingPunct="0">
              <a:defRPr sz="2000" b="1">
                <a:solidFill>
                  <a:schemeClr val="bg1"/>
                </a:solidFill>
                <a:latin typeface="Arial" charset="0"/>
                <a:cs typeface="Arial" charset="0"/>
              </a:defRPr>
            </a:lvl5pPr>
            <a:lvl6pPr marL="2514600" indent="-228600" algn="r" defTabSz="912813" eaLnBrk="0" fontAlgn="base" hangingPunct="0">
              <a:spcBef>
                <a:spcPct val="0"/>
              </a:spcBef>
              <a:spcAft>
                <a:spcPct val="0"/>
              </a:spcAft>
              <a:defRPr sz="2000" b="1">
                <a:solidFill>
                  <a:schemeClr val="bg1"/>
                </a:solidFill>
                <a:latin typeface="Arial" charset="0"/>
                <a:cs typeface="Arial" charset="0"/>
              </a:defRPr>
            </a:lvl6pPr>
            <a:lvl7pPr marL="2971800" indent="-228600" algn="r" defTabSz="912813" eaLnBrk="0" fontAlgn="base" hangingPunct="0">
              <a:spcBef>
                <a:spcPct val="0"/>
              </a:spcBef>
              <a:spcAft>
                <a:spcPct val="0"/>
              </a:spcAft>
              <a:defRPr sz="2000" b="1">
                <a:solidFill>
                  <a:schemeClr val="bg1"/>
                </a:solidFill>
                <a:latin typeface="Arial" charset="0"/>
                <a:cs typeface="Arial" charset="0"/>
              </a:defRPr>
            </a:lvl7pPr>
            <a:lvl8pPr marL="3429000" indent="-228600" algn="r" defTabSz="912813" eaLnBrk="0" fontAlgn="base" hangingPunct="0">
              <a:spcBef>
                <a:spcPct val="0"/>
              </a:spcBef>
              <a:spcAft>
                <a:spcPct val="0"/>
              </a:spcAft>
              <a:defRPr sz="2000" b="1">
                <a:solidFill>
                  <a:schemeClr val="bg1"/>
                </a:solidFill>
                <a:latin typeface="Arial" charset="0"/>
                <a:cs typeface="Arial" charset="0"/>
              </a:defRPr>
            </a:lvl8pPr>
            <a:lvl9pPr marL="3886200" indent="-228600" algn="r" defTabSz="912813" eaLnBrk="0" fontAlgn="base" hangingPunct="0">
              <a:spcBef>
                <a:spcPct val="0"/>
              </a:spcBef>
              <a:spcAft>
                <a:spcPct val="0"/>
              </a:spcAft>
              <a:defRPr sz="2000" b="1">
                <a:solidFill>
                  <a:schemeClr val="bg1"/>
                </a:solidFill>
                <a:latin typeface="Arial" charset="0"/>
                <a:cs typeface="Arial" charset="0"/>
              </a:defRPr>
            </a:lvl9pPr>
          </a:lstStyle>
          <a:p>
            <a:pPr algn="ctr" eaLnBrk="1" hangingPunct="1"/>
            <a:r>
              <a:rPr lang="it-IT" altLang="it-IT" sz="3600" dirty="0" smtClean="0">
                <a:solidFill>
                  <a:schemeClr val="accent1">
                    <a:lumMod val="75000"/>
                  </a:schemeClr>
                </a:solidFill>
                <a:latin typeface="Calibri" panose="020F0502020204030204" pitchFamily="34" charset="0"/>
                <a:cs typeface="Times New Roman" pitchFamily="18" charset="0"/>
              </a:rPr>
              <a:t>Un bilancio dell’euro</a:t>
            </a:r>
            <a:endParaRPr lang="it-IT" altLang="it-IT" sz="3600" dirty="0">
              <a:solidFill>
                <a:schemeClr val="accent1">
                  <a:lumMod val="75000"/>
                </a:schemeClr>
              </a:solidFill>
              <a:latin typeface="Calibri" panose="020F0502020204030204" pitchFamily="34" charset="0"/>
              <a:cs typeface="Times New Roman" pitchFamily="18" charset="0"/>
            </a:endParaRPr>
          </a:p>
        </p:txBody>
      </p:sp>
      <p:sp>
        <p:nvSpPr>
          <p:cNvPr id="3" name="CasellaDiTesto 2"/>
          <p:cNvSpPr txBox="1"/>
          <p:nvPr/>
        </p:nvSpPr>
        <p:spPr>
          <a:xfrm>
            <a:off x="457242" y="1052736"/>
            <a:ext cx="7848872" cy="4924425"/>
          </a:xfrm>
          <a:prstGeom prst="rect">
            <a:avLst/>
          </a:prstGeom>
          <a:noFill/>
        </p:spPr>
        <p:txBody>
          <a:bodyPr wrap="square" rtlCol="0">
            <a:spAutoFit/>
          </a:bodyPr>
          <a:lstStyle/>
          <a:p>
            <a:r>
              <a:rPr lang="it-IT" sz="2400" b="1" dirty="0" smtClean="0">
                <a:latin typeface="Arial" panose="020B0604020202020204" pitchFamily="34" charset="0"/>
                <a:cs typeface="Arial" panose="020B0604020202020204" pitchFamily="34" charset="0"/>
              </a:rPr>
              <a:t>Vantaggi:</a:t>
            </a:r>
            <a:endParaRPr lang="it-IT" sz="2400" b="1" dirty="0">
              <a:latin typeface="Arial" panose="020B0604020202020204" pitchFamily="34" charset="0"/>
              <a:cs typeface="Arial" panose="020B0604020202020204" pitchFamily="34" charset="0"/>
            </a:endParaRPr>
          </a:p>
          <a:p>
            <a:endParaRPr lang="it-IT" sz="2400" b="1" dirty="0">
              <a:latin typeface="Arial" panose="020B0604020202020204" pitchFamily="34" charset="0"/>
              <a:cs typeface="Arial" panose="020B0604020202020204" pitchFamily="34" charset="0"/>
            </a:endParaRPr>
          </a:p>
          <a:p>
            <a:pPr marL="273050" indent="-273050"/>
            <a:r>
              <a:rPr lang="it-IT" sz="1600" i="1" dirty="0" smtClean="0">
                <a:latin typeface="Arial" panose="020B0604020202020204" pitchFamily="34" charset="0"/>
                <a:cs typeface="Arial" panose="020B0604020202020204" pitchFamily="34" charset="0"/>
              </a:rPr>
              <a:t>1) </a:t>
            </a:r>
            <a:r>
              <a:rPr lang="it-IT" sz="1600" dirty="0" smtClean="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l’euro ha eliminato tutte quelle spese e quei fastidi conseguenti alla necessità di cambiare valuta ogni qualvolta si espatria. Oggi, in ben diciannove paesi europei, si paga e si opera con la stessa moneta. </a:t>
            </a:r>
          </a:p>
          <a:p>
            <a:r>
              <a:rPr lang="it-IT" dirty="0">
                <a:latin typeface="Arial" panose="020B0604020202020204" pitchFamily="34" charset="0"/>
                <a:cs typeface="Arial" panose="020B0604020202020204" pitchFamily="34" charset="0"/>
              </a:rPr>
              <a:t> </a:t>
            </a:r>
          </a:p>
          <a:p>
            <a:pPr marL="273050" indent="-273050"/>
            <a:r>
              <a:rPr lang="it-IT" i="1" dirty="0" smtClean="0">
                <a:latin typeface="Arial" panose="020B0604020202020204" pitchFamily="34" charset="0"/>
                <a:cs typeface="Arial" panose="020B0604020202020204" pitchFamily="34" charset="0"/>
              </a:rPr>
              <a:t>2) </a:t>
            </a:r>
            <a:r>
              <a:rPr lang="it-IT" dirty="0" smtClean="0">
                <a:latin typeface="Arial" panose="020B0604020202020204" pitchFamily="34" charset="0"/>
                <a:cs typeface="Arial" panose="020B0604020202020204" pitchFamily="34" charset="0"/>
              </a:rPr>
              <a:t>misurando </a:t>
            </a:r>
            <a:r>
              <a:rPr lang="it-IT" dirty="0">
                <a:latin typeface="Arial" panose="020B0604020202020204" pitchFamily="34" charset="0"/>
                <a:cs typeface="Arial" panose="020B0604020202020204" pitchFamily="34" charset="0"/>
              </a:rPr>
              <a:t>tutti i prezzi nella stessa unità di conto, nell’eurozona è aumentata la comparabilità dei prezzi dei beni, e quindi la trasparenza dei mercati</a:t>
            </a:r>
          </a:p>
          <a:p>
            <a:endParaRPr lang="it-IT" dirty="0">
              <a:latin typeface="Arial" panose="020B0604020202020204" pitchFamily="34" charset="0"/>
              <a:cs typeface="Arial" panose="020B0604020202020204" pitchFamily="34" charset="0"/>
            </a:endParaRPr>
          </a:p>
          <a:p>
            <a:pPr marL="273050" indent="-273050"/>
            <a:r>
              <a:rPr lang="it-IT" i="1" dirty="0" smtClean="0">
                <a:latin typeface="Arial" panose="020B0604020202020204" pitchFamily="34" charset="0"/>
                <a:cs typeface="Arial" panose="020B0604020202020204" pitchFamily="34" charset="0"/>
              </a:rPr>
              <a:t>3)</a:t>
            </a:r>
            <a:r>
              <a:rPr lang="it-IT" dirty="0" smtClean="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impedendo le svalutazioni unilaterali delle singole valute rispetto ad altre valute, l’euro finisce anche per disciplinare le imprese, costrette a perseguire maggiore competitività dal lato dei costi o dell’innovazione perché non più protette da effimeri vantaggi indotti dalla svalutazione della moneta nazionale. </a:t>
            </a:r>
          </a:p>
          <a:p>
            <a:endParaRPr lang="it-IT" sz="1600" dirty="0">
              <a:latin typeface="Arial" panose="020B0604020202020204" pitchFamily="34" charset="0"/>
              <a:cs typeface="Arial" panose="020B0604020202020204" pitchFamily="34" charset="0"/>
            </a:endParaRPr>
          </a:p>
          <a:p>
            <a:endParaRPr lang="it-IT" sz="1600" dirty="0"/>
          </a:p>
        </p:txBody>
      </p:sp>
    </p:spTree>
    <p:extLst>
      <p:ext uri="{BB962C8B-B14F-4D97-AF65-F5344CB8AC3E}">
        <p14:creationId xmlns:p14="http://schemas.microsoft.com/office/powerpoint/2010/main" val="392079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8"/>
          <p:cNvSpPr txBox="1">
            <a:spLocks noChangeArrowheads="1"/>
          </p:cNvSpPr>
          <p:nvPr/>
        </p:nvSpPr>
        <p:spPr bwMode="auto">
          <a:xfrm>
            <a:off x="462977" y="332656"/>
            <a:ext cx="8146037"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defTabSz="912813" eaLnBrk="0" hangingPunct="0">
              <a:defRPr sz="2000" b="1">
                <a:solidFill>
                  <a:schemeClr val="bg1"/>
                </a:solidFill>
                <a:latin typeface="Arial" charset="0"/>
                <a:cs typeface="Arial" charset="0"/>
              </a:defRPr>
            </a:lvl1pPr>
            <a:lvl2pPr marL="742950" indent="-285750" defTabSz="912813" eaLnBrk="0" hangingPunct="0">
              <a:defRPr sz="2000" b="1">
                <a:solidFill>
                  <a:schemeClr val="bg1"/>
                </a:solidFill>
                <a:latin typeface="Arial" charset="0"/>
                <a:cs typeface="Arial" charset="0"/>
              </a:defRPr>
            </a:lvl2pPr>
            <a:lvl3pPr marL="1143000" indent="-228600" defTabSz="912813" eaLnBrk="0" hangingPunct="0">
              <a:defRPr sz="2000" b="1">
                <a:solidFill>
                  <a:schemeClr val="bg1"/>
                </a:solidFill>
                <a:latin typeface="Arial" charset="0"/>
                <a:cs typeface="Arial" charset="0"/>
              </a:defRPr>
            </a:lvl3pPr>
            <a:lvl4pPr marL="1600200" indent="-228600" defTabSz="912813" eaLnBrk="0" hangingPunct="0">
              <a:defRPr sz="2000" b="1">
                <a:solidFill>
                  <a:schemeClr val="bg1"/>
                </a:solidFill>
                <a:latin typeface="Arial" charset="0"/>
                <a:cs typeface="Arial" charset="0"/>
              </a:defRPr>
            </a:lvl4pPr>
            <a:lvl5pPr marL="2057400" indent="-228600" defTabSz="912813" eaLnBrk="0" hangingPunct="0">
              <a:defRPr sz="2000" b="1">
                <a:solidFill>
                  <a:schemeClr val="bg1"/>
                </a:solidFill>
                <a:latin typeface="Arial" charset="0"/>
                <a:cs typeface="Arial" charset="0"/>
              </a:defRPr>
            </a:lvl5pPr>
            <a:lvl6pPr marL="2514600" indent="-228600" algn="r" defTabSz="912813" eaLnBrk="0" fontAlgn="base" hangingPunct="0">
              <a:spcBef>
                <a:spcPct val="0"/>
              </a:spcBef>
              <a:spcAft>
                <a:spcPct val="0"/>
              </a:spcAft>
              <a:defRPr sz="2000" b="1">
                <a:solidFill>
                  <a:schemeClr val="bg1"/>
                </a:solidFill>
                <a:latin typeface="Arial" charset="0"/>
                <a:cs typeface="Arial" charset="0"/>
              </a:defRPr>
            </a:lvl6pPr>
            <a:lvl7pPr marL="2971800" indent="-228600" algn="r" defTabSz="912813" eaLnBrk="0" fontAlgn="base" hangingPunct="0">
              <a:spcBef>
                <a:spcPct val="0"/>
              </a:spcBef>
              <a:spcAft>
                <a:spcPct val="0"/>
              </a:spcAft>
              <a:defRPr sz="2000" b="1">
                <a:solidFill>
                  <a:schemeClr val="bg1"/>
                </a:solidFill>
                <a:latin typeface="Arial" charset="0"/>
                <a:cs typeface="Arial" charset="0"/>
              </a:defRPr>
            </a:lvl7pPr>
            <a:lvl8pPr marL="3429000" indent="-228600" algn="r" defTabSz="912813" eaLnBrk="0" fontAlgn="base" hangingPunct="0">
              <a:spcBef>
                <a:spcPct val="0"/>
              </a:spcBef>
              <a:spcAft>
                <a:spcPct val="0"/>
              </a:spcAft>
              <a:defRPr sz="2000" b="1">
                <a:solidFill>
                  <a:schemeClr val="bg1"/>
                </a:solidFill>
                <a:latin typeface="Arial" charset="0"/>
                <a:cs typeface="Arial" charset="0"/>
              </a:defRPr>
            </a:lvl8pPr>
            <a:lvl9pPr marL="3886200" indent="-228600" algn="r" defTabSz="912813" eaLnBrk="0" fontAlgn="base" hangingPunct="0">
              <a:spcBef>
                <a:spcPct val="0"/>
              </a:spcBef>
              <a:spcAft>
                <a:spcPct val="0"/>
              </a:spcAft>
              <a:defRPr sz="2000" b="1">
                <a:solidFill>
                  <a:schemeClr val="bg1"/>
                </a:solidFill>
                <a:latin typeface="Arial" charset="0"/>
                <a:cs typeface="Arial" charset="0"/>
              </a:defRPr>
            </a:lvl9pPr>
          </a:lstStyle>
          <a:p>
            <a:pPr algn="ctr" eaLnBrk="1" hangingPunct="1"/>
            <a:r>
              <a:rPr lang="it-IT" altLang="it-IT" sz="3600" dirty="0" smtClean="0">
                <a:solidFill>
                  <a:schemeClr val="accent1">
                    <a:lumMod val="75000"/>
                  </a:schemeClr>
                </a:solidFill>
                <a:latin typeface="Calibri" panose="020F0502020204030204" pitchFamily="34" charset="0"/>
                <a:cs typeface="Times New Roman" pitchFamily="18" charset="0"/>
              </a:rPr>
              <a:t>Un bilancio dell’euro</a:t>
            </a:r>
            <a:endParaRPr lang="it-IT" altLang="it-IT" sz="3600" dirty="0">
              <a:solidFill>
                <a:schemeClr val="accent1">
                  <a:lumMod val="75000"/>
                </a:schemeClr>
              </a:solidFill>
              <a:latin typeface="Calibri" panose="020F0502020204030204" pitchFamily="34" charset="0"/>
              <a:cs typeface="Times New Roman" pitchFamily="18" charset="0"/>
            </a:endParaRPr>
          </a:p>
        </p:txBody>
      </p:sp>
      <p:sp>
        <p:nvSpPr>
          <p:cNvPr id="3" name="CasellaDiTesto 2"/>
          <p:cNvSpPr txBox="1"/>
          <p:nvPr/>
        </p:nvSpPr>
        <p:spPr>
          <a:xfrm>
            <a:off x="457242" y="1052736"/>
            <a:ext cx="7848872" cy="5201424"/>
          </a:xfrm>
          <a:prstGeom prst="rect">
            <a:avLst/>
          </a:prstGeom>
          <a:noFill/>
        </p:spPr>
        <p:txBody>
          <a:bodyPr wrap="square" rtlCol="0">
            <a:spAutoFit/>
          </a:bodyPr>
          <a:lstStyle/>
          <a:p>
            <a:r>
              <a:rPr lang="it-IT" sz="2400" b="1" dirty="0" smtClean="0">
                <a:latin typeface="Arial" panose="020B0604020202020204" pitchFamily="34" charset="0"/>
                <a:cs typeface="Arial" panose="020B0604020202020204" pitchFamily="34" charset="0"/>
              </a:rPr>
              <a:t>Vantaggi:</a:t>
            </a:r>
            <a:endParaRPr lang="it-IT" sz="2400" b="1" dirty="0">
              <a:latin typeface="Arial" panose="020B0604020202020204" pitchFamily="34" charset="0"/>
              <a:cs typeface="Arial" panose="020B0604020202020204" pitchFamily="34" charset="0"/>
            </a:endParaRPr>
          </a:p>
          <a:p>
            <a:endParaRPr lang="it-IT" sz="2400" b="1" dirty="0" smtClean="0">
              <a:latin typeface="Arial" panose="020B0604020202020204" pitchFamily="34" charset="0"/>
              <a:cs typeface="Arial" panose="020B0604020202020204" pitchFamily="34" charset="0"/>
            </a:endParaRPr>
          </a:p>
          <a:p>
            <a:pPr marL="273050" indent="-273050"/>
            <a:r>
              <a:rPr lang="it-IT" i="1" dirty="0"/>
              <a:t>4) </a:t>
            </a:r>
            <a:r>
              <a:rPr lang="it-IT" dirty="0" smtClean="0"/>
              <a:t> </a:t>
            </a:r>
            <a:r>
              <a:rPr lang="it-IT" dirty="0"/>
              <a:t>l’euro ha protetto le monete delle economie più deboli, assicurando per molti anni bassa inflazione e basso costo del denaro. Un conto è attaccare la dracma, o la lira; altro conto è attaccare una moneta utilizzata da circa trecentocinquanta milioni di </a:t>
            </a:r>
            <a:r>
              <a:rPr lang="it-IT" dirty="0" smtClean="0"/>
              <a:t>persone;</a:t>
            </a:r>
            <a:endParaRPr lang="it-IT" dirty="0"/>
          </a:p>
          <a:p>
            <a:pPr marL="285750" indent="-285750">
              <a:buFont typeface="Arial" panose="020B0604020202020204" pitchFamily="34" charset="0"/>
              <a:buChar char="•"/>
            </a:pPr>
            <a:endParaRPr lang="it-IT" dirty="0"/>
          </a:p>
          <a:p>
            <a:r>
              <a:rPr lang="it-IT" dirty="0"/>
              <a:t> </a:t>
            </a:r>
            <a:endParaRPr lang="it-IT" dirty="0" smtClean="0"/>
          </a:p>
          <a:p>
            <a:pPr marL="273050" indent="-273050"/>
            <a:r>
              <a:rPr lang="it-IT" dirty="0" smtClean="0"/>
              <a:t>5) </a:t>
            </a:r>
            <a:r>
              <a:rPr lang="it-IT" dirty="0"/>
              <a:t>per beneficiare dello scudo protettivo dell’euro, gli Stati devono rispettare il tanto vituperato Patto di Stabilità e Crescita, che impone una severa disciplina finanziaria e fiscale agli Stati </a:t>
            </a:r>
            <a:r>
              <a:rPr lang="it-IT" dirty="0" smtClean="0"/>
              <a:t>membri;</a:t>
            </a:r>
            <a:endParaRPr lang="it-IT" dirty="0"/>
          </a:p>
          <a:p>
            <a:r>
              <a:rPr lang="it-IT" dirty="0"/>
              <a:t> </a:t>
            </a:r>
          </a:p>
          <a:p>
            <a:endParaRPr lang="it-IT" dirty="0" smtClean="0"/>
          </a:p>
          <a:p>
            <a:pPr marL="273050" indent="-273050"/>
            <a:r>
              <a:rPr lang="it-IT" dirty="0" smtClean="0"/>
              <a:t>6) </a:t>
            </a:r>
            <a:r>
              <a:rPr lang="it-IT" dirty="0"/>
              <a:t>l’euro rappresenta un’alternativa al dollaro come mezzo di riserva internazionale delle banche centrali e delle istituzioni finanziarie</a:t>
            </a:r>
            <a:r>
              <a:rPr lang="it-IT" dirty="0" smtClean="0"/>
              <a:t>.</a:t>
            </a:r>
            <a:endParaRPr lang="it-IT" dirty="0"/>
          </a:p>
          <a:p>
            <a:r>
              <a:rPr lang="it-IT" dirty="0" smtClean="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endParaRPr lang="it-IT" sz="1600" dirty="0"/>
          </a:p>
        </p:txBody>
      </p:sp>
    </p:spTree>
    <p:extLst>
      <p:ext uri="{BB962C8B-B14F-4D97-AF65-F5344CB8AC3E}">
        <p14:creationId xmlns:p14="http://schemas.microsoft.com/office/powerpoint/2010/main" val="1625058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95536" y="1124744"/>
            <a:ext cx="7992888" cy="4247317"/>
          </a:xfrm>
          <a:prstGeom prst="rect">
            <a:avLst/>
          </a:prstGeom>
          <a:noFill/>
        </p:spPr>
        <p:txBody>
          <a:bodyPr wrap="square" rtlCol="0">
            <a:spAutoFit/>
          </a:bodyPr>
          <a:lstStyle/>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Gli effetti della Lehman </a:t>
            </a:r>
            <a:r>
              <a:rPr lang="it-IT" dirty="0" err="1">
                <a:latin typeface="Arial" panose="020B0604020202020204" pitchFamily="34" charset="0"/>
                <a:cs typeface="Arial" panose="020B0604020202020204" pitchFamily="34" charset="0"/>
              </a:rPr>
              <a:t>Brosther</a:t>
            </a:r>
            <a:r>
              <a:rPr lang="it-IT" dirty="0">
                <a:latin typeface="Arial" panose="020B0604020202020204" pitchFamily="34" charset="0"/>
                <a:cs typeface="Arial" panose="020B0604020202020204" pitchFamily="34" charset="0"/>
              </a:rPr>
              <a:t> si fanno sentire fortemente anche in Europa</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Emergono le difficoltà di una Europa senza Banca centrale</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Prendono piede motivazioni ideologiche non reali, quali: l’incapacità a controllare il deficit da parte dei paesi del sud.  quando in realtà aumentavano i debiti privati. I pubblici crescono solo in Germania, Francia e Portogallo</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Si sviluppano politiche che portano a conseguenze divergenti: Politica dei tassi bassi ha sì ridotto il costo del debito pubblico ma ha alimentato la bolla immobiliare</a:t>
            </a:r>
          </a:p>
          <a:p>
            <a:endParaRPr lang="it-IT" dirty="0"/>
          </a:p>
        </p:txBody>
      </p:sp>
      <p:sp>
        <p:nvSpPr>
          <p:cNvPr id="9" name="Rettangolo 8"/>
          <p:cNvSpPr/>
          <p:nvPr/>
        </p:nvSpPr>
        <p:spPr>
          <a:xfrm>
            <a:off x="683568" y="472913"/>
            <a:ext cx="7732373" cy="646331"/>
          </a:xfrm>
          <a:prstGeom prst="rect">
            <a:avLst/>
          </a:prstGeom>
        </p:spPr>
        <p:txBody>
          <a:bodyPr wrap="none">
            <a:spAutoFit/>
          </a:bodyPr>
          <a:lstStyle/>
          <a:p>
            <a:r>
              <a:rPr lang="it-IT" altLang="it-IT" sz="3600" dirty="0" smtClean="0">
                <a:solidFill>
                  <a:srgbClr val="4F81BD">
                    <a:lumMod val="75000"/>
                  </a:srgbClr>
                </a:solidFill>
                <a:latin typeface="Calibri" panose="020F0502020204030204" pitchFamily="34" charset="0"/>
                <a:cs typeface="Times New Roman" pitchFamily="18" charset="0"/>
              </a:rPr>
              <a:t>Cosa succede dopo il 15 settembre 2008</a:t>
            </a:r>
            <a:endParaRPr lang="it-IT" dirty="0"/>
          </a:p>
        </p:txBody>
      </p:sp>
    </p:spTree>
    <p:extLst>
      <p:ext uri="{BB962C8B-B14F-4D97-AF65-F5344CB8AC3E}">
        <p14:creationId xmlns:p14="http://schemas.microsoft.com/office/powerpoint/2010/main" val="423564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01625"/>
          </a:xfrm>
          <a:prstGeom prst="rect">
            <a:avLst/>
          </a:prstGeom>
          <a:solidFill>
            <a:srgbClr val="0238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rgbClr val="023873"/>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434817"/>
            <a:ext cx="1872208" cy="378559"/>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16" y="6484902"/>
            <a:ext cx="458540" cy="3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95536" y="1269915"/>
            <a:ext cx="7992888" cy="4247317"/>
          </a:xfrm>
          <a:prstGeom prst="rect">
            <a:avLst/>
          </a:prstGeom>
          <a:noFill/>
        </p:spPr>
        <p:txBody>
          <a:bodyPr wrap="square" rtlCol="0">
            <a:spAutoFit/>
          </a:bodyPr>
          <a:lstStyle/>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A livello planetario cresce moltissimo il divario tra ricchi e poveri</a:t>
            </a:r>
          </a:p>
          <a:p>
            <a:endParaRPr lang="it-IT"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dirty="0">
                <a:latin typeface="Arial" panose="020B0604020202020204" pitchFamily="34" charset="0"/>
                <a:cs typeface="Arial" panose="020B0604020202020204" pitchFamily="34" charset="0"/>
              </a:rPr>
              <a:t>8 uomini al mondo possiedono la ricchezza di 3,6 miliardi di persone (426 miliardi di dollari)</a:t>
            </a:r>
          </a:p>
          <a:p>
            <a:pPr lvl="0"/>
            <a:endParaRPr lang="it-IT"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dirty="0" smtClean="0">
                <a:latin typeface="Arial" panose="020B0604020202020204" pitchFamily="34" charset="0"/>
                <a:cs typeface="Arial" panose="020B0604020202020204" pitchFamily="34" charset="0"/>
              </a:rPr>
              <a:t>L’1</a:t>
            </a:r>
            <a:r>
              <a:rPr lang="it-IT" dirty="0">
                <a:latin typeface="Arial" panose="020B0604020202020204" pitchFamily="34" charset="0"/>
                <a:cs typeface="Arial" panose="020B0604020202020204" pitchFamily="34" charset="0"/>
              </a:rPr>
              <a:t>% della popolazione più ricca detiene l’82% della ricchezza mondiale</a:t>
            </a:r>
          </a:p>
          <a:p>
            <a:pPr lvl="0"/>
            <a:endParaRPr lang="it-IT"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dirty="0">
                <a:latin typeface="Arial" panose="020B0604020202020204" pitchFamily="34" charset="0"/>
                <a:cs typeface="Arial" panose="020B0604020202020204" pitchFamily="34" charset="0"/>
              </a:rPr>
              <a:t>In Italia il 20% delle persone più ricche detengono il 66% della ricchezza nazionale netta, il 20% ne controlla il 18,8% ed il rimanente 60% detiene il 14,8% della ricchezza nazionale</a:t>
            </a:r>
          </a:p>
          <a:p>
            <a:pPr lvl="0"/>
            <a:endParaRPr lang="it-IT"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dirty="0">
                <a:latin typeface="Arial" panose="020B0604020202020204" pitchFamily="34" charset="0"/>
                <a:cs typeface="Arial" panose="020B0604020202020204" pitchFamily="34" charset="0"/>
              </a:rPr>
              <a:t>Nel 1996 il rapporto fra stipendio di un operaio e del manager dell’azienda in cui lavora era 1 a 30, oggi è uno 1 a 300</a:t>
            </a:r>
          </a:p>
          <a:p>
            <a:endParaRPr lang="it-IT" dirty="0"/>
          </a:p>
        </p:txBody>
      </p:sp>
      <p:sp>
        <p:nvSpPr>
          <p:cNvPr id="9" name="Rettangolo 8"/>
          <p:cNvSpPr/>
          <p:nvPr/>
        </p:nvSpPr>
        <p:spPr>
          <a:xfrm>
            <a:off x="-36512" y="478413"/>
            <a:ext cx="9158405" cy="646331"/>
          </a:xfrm>
          <a:prstGeom prst="rect">
            <a:avLst/>
          </a:prstGeom>
        </p:spPr>
        <p:txBody>
          <a:bodyPr wrap="none">
            <a:spAutoFit/>
          </a:bodyPr>
          <a:lstStyle/>
          <a:p>
            <a:r>
              <a:rPr lang="it-IT" altLang="it-IT" sz="3600" dirty="0" smtClean="0">
                <a:solidFill>
                  <a:srgbClr val="4F81BD">
                    <a:lumMod val="75000"/>
                  </a:srgbClr>
                </a:solidFill>
                <a:latin typeface="Calibri" panose="020F0502020204030204" pitchFamily="34" charset="0"/>
                <a:cs typeface="Times New Roman" pitchFamily="18" charset="0"/>
              </a:rPr>
              <a:t>In quale contesto si inserisce l’attuale situazione</a:t>
            </a:r>
            <a:endParaRPr lang="it-IT" dirty="0"/>
          </a:p>
        </p:txBody>
      </p:sp>
    </p:spTree>
    <p:extLst>
      <p:ext uri="{BB962C8B-B14F-4D97-AF65-F5344CB8AC3E}">
        <p14:creationId xmlns:p14="http://schemas.microsoft.com/office/powerpoint/2010/main" val="2019625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1204</Words>
  <Application>Microsoft Office PowerPoint</Application>
  <PresentationFormat>Presentazione su schermo (4:3)</PresentationFormat>
  <Paragraphs>152</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Presentazione standard di PowerPoint</vt:lpstr>
      <vt:lpstr>Nel 1992 e nel 1997 vengono approvati, rispettivamente, il Trattato di Maastricht ed il Patto di Stabilità e Crescita; entrambi stabiliscono dei limiti macroeconomici ai quali i paesi dell’euro devono sottostare per confermare la loro presenza nell’eurozona senza minacciare quel bene sovranazionale che è la stabilità monetaria.   Il Trattato di Maastricht fissa le regole per entrare nell’euro.   Il Patto di Stabilità e Crescita fissa quelle per restarvi, imponendo delle rigorose politiche di bilancio soprattutto attraverso il controllo del deficit pubblico (che non dovrebbe superare il 3% del PIL) e del debito pubblico (che non dovrebbe superare il 60% del PIL).    Nel 1998 undici paesi vengono ammessi all’euro. Il primo gennaio 1999 l’euro viene introdotto per tutte le forme di pagamento non fisiche (come i trasferimenti elettronici o i titoli di credito), ma non ancora sotto forma di circolante, metallico o cartaceo.  Nel 2001 viene ammessa la Grecia.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Emil Banca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Braido Giuliana</dc:creator>
  <cp:lastModifiedBy>Ravaglia Daniele</cp:lastModifiedBy>
  <cp:revision>176</cp:revision>
  <cp:lastPrinted>2018-05-24T06:19:25Z</cp:lastPrinted>
  <dcterms:created xsi:type="dcterms:W3CDTF">2017-05-18T06:46:01Z</dcterms:created>
  <dcterms:modified xsi:type="dcterms:W3CDTF">2018-05-27T15:34:15Z</dcterms:modified>
</cp:coreProperties>
</file>